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88" r:id="rId2"/>
    <p:sldId id="387" r:id="rId3"/>
    <p:sldId id="256" r:id="rId4"/>
    <p:sldId id="351" r:id="rId5"/>
    <p:sldId id="383" r:id="rId6"/>
    <p:sldId id="376" r:id="rId7"/>
    <p:sldId id="389" r:id="rId8"/>
    <p:sldId id="344" r:id="rId9"/>
    <p:sldId id="345" r:id="rId10"/>
    <p:sldId id="381" r:id="rId11"/>
    <p:sldId id="382" r:id="rId12"/>
    <p:sldId id="336" r:id="rId13"/>
    <p:sldId id="370" r:id="rId14"/>
    <p:sldId id="384" r:id="rId15"/>
    <p:sldId id="361" r:id="rId16"/>
    <p:sldId id="385" r:id="rId17"/>
    <p:sldId id="355" r:id="rId18"/>
    <p:sldId id="38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5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uca, Madison" initials="DM" lastIdx="42" clrIdx="0">
    <p:extLst>
      <p:ext uri="{19B8F6BF-5375-455C-9EA6-DF929625EA0E}">
        <p15:presenceInfo xmlns:p15="http://schemas.microsoft.com/office/powerpoint/2012/main" userId="DeLuca, Mad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DA3"/>
    <a:srgbClr val="5D7F85"/>
    <a:srgbClr val="87B5A8"/>
    <a:srgbClr val="AFCEC5"/>
    <a:srgbClr val="D7E6E2"/>
    <a:srgbClr val="35564D"/>
    <a:srgbClr val="233A34"/>
    <a:srgbClr val="E6D7E0"/>
    <a:srgbClr val="CEAFC1"/>
    <a:srgbClr val="B58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68887" autoAdjust="0"/>
  </p:normalViewPr>
  <p:slideViewPr>
    <p:cSldViewPr snapToGrid="0">
      <p:cViewPr varScale="1">
        <p:scale>
          <a:sx n="114" d="100"/>
          <a:sy n="114" d="100"/>
        </p:scale>
        <p:origin x="720" y="120"/>
      </p:cViewPr>
      <p:guideLst>
        <p:guide orient="horz" pos="2232"/>
        <p:guide pos="5136"/>
      </p:guideLst>
    </p:cSldViewPr>
  </p:slideViewPr>
  <p:notesTextViewPr>
    <p:cViewPr>
      <p:scale>
        <a:sx n="1" d="1"/>
        <a:sy n="1" d="1"/>
      </p:scale>
      <p:origin x="0" y="0"/>
    </p:cViewPr>
  </p:notesTextViewPr>
  <p:notesViewPr>
    <p:cSldViewPr snapToGrid="0">
      <p:cViewPr varScale="1">
        <p:scale>
          <a:sx n="75" d="100"/>
          <a:sy n="75" d="100"/>
        </p:scale>
        <p:origin x="354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6AE86F-1C31-455E-8C8E-B2CBD2C72432}" type="datetimeFigureOut">
              <a:rPr lang="en-US" smtClean="0"/>
              <a:t>8/28/2019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447A3-A4D5-4E42-B279-33F8FB6C3E14}" type="slidenum">
              <a:rPr lang="en-US" smtClean="0"/>
              <a:t>‹#›</a:t>
            </a:fld>
            <a:endParaRPr lang="en-US" dirty="0"/>
          </a:p>
        </p:txBody>
      </p:sp>
    </p:spTree>
    <p:extLst>
      <p:ext uri="{BB962C8B-B14F-4D97-AF65-F5344CB8AC3E}">
        <p14:creationId xmlns:p14="http://schemas.microsoft.com/office/powerpoint/2010/main" val="785033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EBE26-B8DD-487B-9957-931C7ED68A9D}" type="datetimeFigureOut">
              <a:rPr lang="en-US" smtClean="0"/>
              <a:t>8/28/2019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F0B2D-7785-4EC0-9F4A-91A1149DEB67}" type="slidenum">
              <a:rPr lang="en-US" smtClean="0"/>
              <a:t>‹#›</a:t>
            </a:fld>
            <a:endParaRPr lang="en-US" dirty="0"/>
          </a:p>
        </p:txBody>
      </p:sp>
    </p:spTree>
    <p:extLst>
      <p:ext uri="{BB962C8B-B14F-4D97-AF65-F5344CB8AC3E}">
        <p14:creationId xmlns:p14="http://schemas.microsoft.com/office/powerpoint/2010/main" val="235712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ashingtonpost.com/graphics/politics/trump-administration-appointee-tracker/database/?utm_term=.7627de0e30e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energy.senate.gov/public/index.cfm/hearings-and-business-meetings?ID=83B728AC-6708-40D6-9B96-CC007F5B5906" TargetMode="External"/><Relationship Id="rId3" Type="http://schemas.openxmlformats.org/officeDocument/2006/relationships/hyperlink" Target="https://www.houstonchronicle.com/business/energy/article/TSA-under-scrutiny-over-pipeline-security-failures-13835558.php" TargetMode="External"/><Relationship Id="rId7" Type="http://schemas.openxmlformats.org/officeDocument/2006/relationships/hyperlink" Target="https://dailyenergyinsider.com/news/19746-experts-eye-government-role-in-expansion-of-energy-storag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ergycommerce.house.gov/committee-activity/hearings/hearing-on-the-state-of-pipeline-safety-and-security-in-America" TargetMode="External"/><Relationship Id="rId5" Type="http://schemas.openxmlformats.org/officeDocument/2006/relationships/hyperlink" Target="https://www.zdnet.com/article/only-six-tsa-staffers-are-overseeing-us-oil-gas-pipeline-security/" TargetMode="External"/><Relationship Id="rId4" Type="http://schemas.openxmlformats.org/officeDocument/2006/relationships/hyperlink" Target="https://www.gao.gov/products/GAO-19-542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oustonchronicle.com/business/energy/article/TSA-under-scrutiny-over-pipeline-security-failures-13835558.php"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washingtonpost.com/world/national-security/senate-falls-short-in-vote-to-restrain-trump-on-iran/2019/06/28/92030b00-99a8-11e9-916d-9c61607d8190_story.html?utm_term=.066212b0d409" TargetMode="External"/><Relationship Id="rId5" Type="http://schemas.openxmlformats.org/officeDocument/2006/relationships/hyperlink" Target="https://www.eenews.net/stories/1060281821" TargetMode="External"/><Relationship Id="rId4" Type="http://schemas.openxmlformats.org/officeDocument/2006/relationships/hyperlink" Target="https://www.gao.gov/products/GAO-19-542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a.gov/newsreleases/epa-finalizes-affordable-clean-energy-rule-ensuring-reliable-diversified-energ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rdc.org/stories/how-clean-power-plan-works-and-why-it-matters" TargetMode="External"/><Relationship Id="rId5" Type="http://schemas.openxmlformats.org/officeDocument/2006/relationships/hyperlink" Target="https://www.eenews.net/stories/1060635721" TargetMode="External"/><Relationship Id="rId4" Type="http://schemas.openxmlformats.org/officeDocument/2006/relationships/hyperlink" Target="https://www.rff.org/publications/journal-articles/affordable-clean-energy-rule-and-impact-emissions-reboun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renewable-fuel-standard-program/final-rulemaking-modifications-fuel-regulations-provide-flexibil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witter.com/SenWarren/status/1144627716592939010"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bc.com/news/world-middle-east-48011496" TargetMode="External"/><Relationship Id="rId4" Type="http://schemas.openxmlformats.org/officeDocument/2006/relationships/hyperlink" Target="https://www.apnews.com/d67714ab8ac344a3b3af19cca1c2019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witter.com/CLaFleurFERC/status/114178399198239539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fld id="{9A3F0B2D-7785-4EC0-9F4A-91A1149DEB67}" type="slidenum">
              <a:rPr lang="en-US" smtClean="0"/>
              <a:t>3</a:t>
            </a:fld>
            <a:endParaRPr lang="en-US" dirty="0"/>
          </a:p>
        </p:txBody>
      </p:sp>
    </p:spTree>
    <p:extLst>
      <p:ext uri="{BB962C8B-B14F-4D97-AF65-F5344CB8AC3E}">
        <p14:creationId xmlns:p14="http://schemas.microsoft.com/office/powerpoint/2010/main" val="149922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“Tracking how many key positions Trump has filled so far,” The Washington Post, updated June 24, 2019, </a:t>
            </a:r>
            <a:r>
              <a:rPr lang="en-US" dirty="0">
                <a:hlinkClick r:id="rId3"/>
              </a:rPr>
              <a:t>https://www.washingtonpost.com/graphics/politics/trump-administration-appointee-tracker/database/?utm_term=.7627de0e30e4</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Darryl Fears &amp; Juliet Eilperin, “Bernhardt’s past as a lobbyist casts shadow in acting interior secretary’s confirmation hearing,” The Washington Post, March 28,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Ellen Knickmeyer, Matthew Brown, Jonathan Lemire, “Interior Secretary Zinke resigning, cites ‘vicious’ attacks,” PBS, Dec. 15,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13</a:t>
            </a:fld>
            <a:endParaRPr lang="en-US" dirty="0"/>
          </a:p>
        </p:txBody>
      </p:sp>
    </p:spTree>
    <p:extLst>
      <p:ext uri="{BB962C8B-B14F-4D97-AF65-F5344CB8AC3E}">
        <p14:creationId xmlns:p14="http://schemas.microsoft.com/office/powerpoint/2010/main" val="143590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r>
              <a:rPr lang="en-US" baseline="0" dirty="0"/>
              <a:t> slide</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14</a:t>
            </a:fld>
            <a:endParaRPr lang="en-US" dirty="0"/>
          </a:p>
        </p:txBody>
      </p:sp>
    </p:spTree>
    <p:extLst>
      <p:ext uri="{BB962C8B-B14F-4D97-AF65-F5344CB8AC3E}">
        <p14:creationId xmlns:p14="http://schemas.microsoft.com/office/powerpoint/2010/main" val="363799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Osborne, “ TSA under scrutiny</a:t>
            </a:r>
            <a:r>
              <a:rPr lang="en-US" baseline="0" dirty="0"/>
              <a:t> over pipeline security failures,” Houston Chronicle, May 10, 2019, </a:t>
            </a:r>
            <a:r>
              <a:rPr lang="en-US" dirty="0">
                <a:hlinkClick r:id="rId3"/>
              </a:rPr>
              <a:t>https://www.houstonchronicle.com/business/energy/article/TSA-under-scrutiny-over-pipeline-security-failures-13835558.php</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sz="1200" b="0" i="0" kern="1200" dirty="0">
                <a:solidFill>
                  <a:schemeClr val="tx1"/>
                </a:solidFill>
                <a:effectLst/>
                <a:latin typeface="+mn-lt"/>
                <a:ea typeface="+mn-ea"/>
                <a:cs typeface="+mn-cs"/>
              </a:rPr>
              <a:t>Actions Needed to Address Weaknesses in TSA's Pipeline Security Program Management,” GAO, May</a:t>
            </a:r>
            <a:r>
              <a:rPr lang="en-US" sz="1200" b="0" i="0" kern="1200" baseline="0" dirty="0">
                <a:solidFill>
                  <a:schemeClr val="tx1"/>
                </a:solidFill>
                <a:effectLst/>
                <a:latin typeface="+mn-lt"/>
                <a:ea typeface="+mn-ea"/>
                <a:cs typeface="+mn-cs"/>
              </a:rPr>
              <a:t> 1, 2019, </a:t>
            </a:r>
            <a:r>
              <a:rPr lang="en-US" dirty="0">
                <a:hlinkClick r:id="rId4"/>
              </a:rPr>
              <a:t>https://www.gao.gov/products/GAO-19-542T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Catalin Cimpau,</a:t>
            </a:r>
            <a:r>
              <a:rPr lang="en-US" baseline="0" dirty="0"/>
              <a:t> “Only six TSA staffers are overseeing US oil &amp; gas pipeline security,” ZDNet, May 2, 2019, </a:t>
            </a:r>
            <a:r>
              <a:rPr lang="en-US" dirty="0">
                <a:hlinkClick r:id="rId5"/>
              </a:rPr>
              <a:t>https://www.zdnet.com/article/only-six-tsa-staffers-are-overseeing-us-oil-gas-pipeline-security/</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“Hearing on ‘The state</a:t>
            </a:r>
            <a:r>
              <a:rPr lang="en-US" baseline="0" dirty="0"/>
              <a:t> of pipeline safety and security in America’,” House Committee on Energy &amp; Commerce, accessed June 28, 2109, </a:t>
            </a:r>
            <a:r>
              <a:rPr lang="en-US" dirty="0">
                <a:hlinkClick r:id="rId6"/>
              </a:rPr>
              <a:t>https://energycommerce.house.gov/committee-activity/hearings/hearing-on-the-state-of-pipeline-safety-and-security-in-America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 Roberts, “Experts eye government role in expansion of energy</a:t>
            </a:r>
            <a:r>
              <a:rPr lang="en-US" baseline="0" dirty="0"/>
              <a:t> storage,” Daily Energy Insider, June 4, 2019, </a:t>
            </a:r>
            <a:r>
              <a:rPr lang="en-US" dirty="0">
                <a:hlinkClick r:id="rId7"/>
              </a:rPr>
              <a:t>https://dailyenergyinsider.com/news/19746-experts-eye-government-role-in-expansion-of-energy-storage/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Committee Hearing to Examine Expanded Deployment of Grid-Scale Energy Storage,” US Senate Committee on Energy &amp; Natural Resources, June 4, 2019, </a:t>
            </a:r>
            <a:r>
              <a:rPr lang="en-US" dirty="0">
                <a:hlinkClick r:id="rId8"/>
              </a:rPr>
              <a:t>https://www.energy.senate.gov/public/index.cfm/hearings-and-business-meetings?ID=83B728AC-6708-40D6-9B96-CC007F5B5906</a:t>
            </a:r>
            <a:r>
              <a:rPr lang="en-US" dirty="0"/>
              <a:t>.</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15</a:t>
            </a:fld>
            <a:endParaRPr lang="en-US" dirty="0"/>
          </a:p>
        </p:txBody>
      </p:sp>
    </p:spTree>
    <p:extLst>
      <p:ext uri="{BB962C8B-B14F-4D97-AF65-F5344CB8AC3E}">
        <p14:creationId xmlns:p14="http://schemas.microsoft.com/office/powerpoint/2010/main" val="249219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r>
              <a:rPr lang="en-US" baseline="0" dirty="0"/>
              <a:t> slide</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16</a:t>
            </a:fld>
            <a:endParaRPr lang="en-US" dirty="0"/>
          </a:p>
        </p:txBody>
      </p:sp>
    </p:spTree>
    <p:extLst>
      <p:ext uri="{BB962C8B-B14F-4D97-AF65-F5344CB8AC3E}">
        <p14:creationId xmlns:p14="http://schemas.microsoft.com/office/powerpoint/2010/main" val="365289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mn-lt"/>
                <a:ea typeface="+mn-ea"/>
                <a:cs typeface="Georgia"/>
              </a:rPr>
              <a:t>Kelsey Brugger, “Trump’s energy agenda hits pitfalls in ‘slog to the finish’,” E&amp;E News, March 26,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James Osborne, “ TSA under scrutiny</a:t>
            </a:r>
            <a:r>
              <a:rPr lang="en-US" sz="800" baseline="0" dirty="0"/>
              <a:t> over pipeline security failures,” Houston Chronicle, May 10, 2019, </a:t>
            </a:r>
            <a:r>
              <a:rPr lang="en-US" sz="800" dirty="0">
                <a:hlinkClick r:id="rId3"/>
              </a:rPr>
              <a:t>https://www.houstonchronicle.com/business/energy/article/TSA-under-scrutiny-over-pipeline-security-failures-13835558.php</a:t>
            </a:r>
            <a:r>
              <a:rPr lang="en-US" sz="800" dirty="0"/>
              <a:t>.</a:t>
            </a:r>
          </a:p>
          <a:p>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t>“</a:t>
            </a:r>
            <a:r>
              <a:rPr lang="en-US" sz="800" b="0" i="0" kern="1200" dirty="0">
                <a:solidFill>
                  <a:schemeClr val="tx1"/>
                </a:solidFill>
                <a:effectLst/>
                <a:latin typeface="+mn-lt"/>
                <a:ea typeface="+mn-ea"/>
                <a:cs typeface="+mn-cs"/>
              </a:rPr>
              <a:t>Actions Needed to Address Weaknesses in TSA's Pipeline Security Program Management,” GAO, May</a:t>
            </a:r>
            <a:r>
              <a:rPr lang="en-US" sz="800" b="0" i="0" kern="1200" baseline="0" dirty="0">
                <a:solidFill>
                  <a:schemeClr val="tx1"/>
                </a:solidFill>
                <a:effectLst/>
                <a:latin typeface="+mn-lt"/>
                <a:ea typeface="+mn-ea"/>
                <a:cs typeface="+mn-cs"/>
              </a:rPr>
              <a:t> 1, 2019, </a:t>
            </a:r>
            <a:r>
              <a:rPr lang="en-US" sz="800" dirty="0">
                <a:hlinkClick r:id="rId4"/>
              </a:rPr>
              <a:t>https://www.gao.gov/products/GAO-19-542T</a:t>
            </a:r>
            <a:r>
              <a:rPr lang="en-US" sz="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lumMod val="50000"/>
                  <a:lumOff val="50000"/>
                </a:schemeClr>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mn-lt"/>
                <a:ea typeface="+mn-ea"/>
              </a:rPr>
              <a:t>Blake Sobczak, “Experts assess damage after first cyberattack on U.S. grid,” E&amp;E News, May 6, 2019, </a:t>
            </a:r>
            <a:r>
              <a:rPr lang="en-US" dirty="0">
                <a:hlinkClick r:id="rId5"/>
              </a:rPr>
              <a:t>https://www.eenews.net/stories/1060281821</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solidFill>
                  <a:schemeClr val="bg1">
                    <a:lumMod val="50000"/>
                  </a:schemeClr>
                </a:solidFill>
              </a:rPr>
              <a:t>Helene Cooper, “The US Has Turned up Pressure on Iran. See the Timeline of Events,” </a:t>
            </a:r>
            <a:r>
              <a:rPr lang="en-US" sz="1200" i="1" baseline="0" dirty="0">
                <a:solidFill>
                  <a:schemeClr val="bg1">
                    <a:lumMod val="50000"/>
                  </a:schemeClr>
                </a:solidFill>
              </a:rPr>
              <a:t>The New York Times, </a:t>
            </a:r>
            <a:r>
              <a:rPr lang="en-US" sz="1200" i="0" baseline="0" dirty="0">
                <a:solidFill>
                  <a:schemeClr val="bg1">
                    <a:lumMod val="50000"/>
                  </a:schemeClr>
                </a:solidFill>
              </a:rPr>
              <a:t>June 14,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Karoun Demirjian, “Senate falls short in vote to restrain Trump on Iran,” The Washington Post,</a:t>
            </a:r>
            <a:r>
              <a:rPr lang="en-US" baseline="0" dirty="0"/>
              <a:t> </a:t>
            </a:r>
            <a:r>
              <a:rPr lang="en-US" dirty="0"/>
              <a:t>June 28, 2019, </a:t>
            </a:r>
            <a:r>
              <a:rPr lang="en-US" dirty="0">
                <a:hlinkClick r:id="rId6"/>
              </a:rPr>
              <a:t>https://www.washingtonpost.com/world/national-security/senate-falls-short-in-vote-to-restrain-trump-on-iran/2019/06/28/92030b00-99a8-11e9-916d-9c61607d8190_story.html?utm_term=.066212b0d409</a:t>
            </a:r>
            <a:r>
              <a:rPr lang="en-US" dirty="0"/>
              <a:t>.</a:t>
            </a:r>
          </a:p>
        </p:txBody>
      </p:sp>
      <p:sp>
        <p:nvSpPr>
          <p:cNvPr id="4" name="Slide Number Placeholder 3"/>
          <p:cNvSpPr>
            <a:spLocks noGrp="1"/>
          </p:cNvSpPr>
          <p:nvPr>
            <p:ph type="sldNum" sz="quarter" idx="10"/>
          </p:nvPr>
        </p:nvSpPr>
        <p:spPr/>
        <p:txBody>
          <a:bodyPr/>
          <a:lstStyle/>
          <a:p>
            <a:fld id="{D556A13F-28BC-9E49-9D0E-49492B51710C}" type="slidenum">
              <a:rPr lang="en-US" smtClean="0"/>
              <a:t>17</a:t>
            </a:fld>
            <a:endParaRPr lang="en-US" dirty="0"/>
          </a:p>
        </p:txBody>
      </p:sp>
    </p:spTree>
    <p:extLst>
      <p:ext uri="{BB962C8B-B14F-4D97-AF65-F5344CB8AC3E}">
        <p14:creationId xmlns:p14="http://schemas.microsoft.com/office/powerpoint/2010/main" val="220313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F0B2D-7785-4EC0-9F4A-91A1149DEB67}" type="slidenum">
              <a:rPr lang="en-US" smtClean="0"/>
              <a:t>18</a:t>
            </a:fld>
            <a:endParaRPr lang="en-US" dirty="0"/>
          </a:p>
        </p:txBody>
      </p:sp>
    </p:spTree>
    <p:extLst>
      <p:ext uri="{BB962C8B-B14F-4D97-AF65-F5344CB8AC3E}">
        <p14:creationId xmlns:p14="http://schemas.microsoft.com/office/powerpoint/2010/main" val="402041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r>
              <a:rPr lang="en-US" baseline="0" dirty="0"/>
              <a:t> slide</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4</a:t>
            </a:fld>
            <a:endParaRPr lang="en-US" dirty="0"/>
          </a:p>
        </p:txBody>
      </p:sp>
    </p:spTree>
    <p:extLst>
      <p:ext uri="{BB962C8B-B14F-4D97-AF65-F5344CB8AC3E}">
        <p14:creationId xmlns:p14="http://schemas.microsoft.com/office/powerpoint/2010/main" val="101865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r>
              <a:rPr lang="en-US" baseline="0" dirty="0"/>
              <a:t> slide</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5</a:t>
            </a:fld>
            <a:endParaRPr lang="en-US" dirty="0"/>
          </a:p>
        </p:txBody>
      </p:sp>
    </p:spTree>
    <p:extLst>
      <p:ext uri="{BB962C8B-B14F-4D97-AF65-F5344CB8AC3E}">
        <p14:creationId xmlns:p14="http://schemas.microsoft.com/office/powerpoint/2010/main" val="212140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 kern="1200" dirty="0">
                <a:solidFill>
                  <a:schemeClr val="tx1">
                    <a:lumMod val="50000"/>
                    <a:lumOff val="50000"/>
                  </a:schemeClr>
                </a:solidFill>
                <a:latin typeface="+mn-lt"/>
                <a:ea typeface="+mn-ea"/>
                <a:cs typeface="Georgia"/>
              </a:rPr>
              <a:t>“</a:t>
            </a:r>
            <a:r>
              <a:rPr lang="en-US" sz="800" b="0" i="0" kern="1200" dirty="0">
                <a:solidFill>
                  <a:schemeClr val="tx1"/>
                </a:solidFill>
                <a:effectLst/>
                <a:latin typeface="+mn-lt"/>
                <a:ea typeface="+mn-ea"/>
                <a:cs typeface="+mn-cs"/>
              </a:rPr>
              <a:t>EPA Finalizes Affordable Clean Energy Rule, Ensuring Reliable, Diversified Energy Resources while Protecting our Environment,” EPA, June 19, 2019,</a:t>
            </a:r>
            <a:r>
              <a:rPr lang="en-US" sz="800" b="0" i="0" kern="1200" baseline="0" dirty="0">
                <a:solidFill>
                  <a:schemeClr val="tx1"/>
                </a:solidFill>
                <a:effectLst/>
                <a:latin typeface="+mn-lt"/>
                <a:ea typeface="+mn-ea"/>
                <a:cs typeface="+mn-cs"/>
              </a:rPr>
              <a:t> </a:t>
            </a:r>
            <a:r>
              <a:rPr lang="en-US" sz="800" dirty="0">
                <a:hlinkClick r:id="rId3"/>
              </a:rPr>
              <a:t>https://www.epa.gov/newsreleases/epa-finalizes-affordable-clean-energy-rule-ensuring-reliable-diversified-energy</a:t>
            </a:r>
            <a:r>
              <a:rPr lang="en-US" sz="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mn-lt"/>
                <a:ea typeface="+mn-ea"/>
                <a:cs typeface="+mn-cs"/>
              </a:rPr>
              <a:t>Amelia Keyes, Kathleen F. Lambert, Dallas Burtraw, Jonathan J. Buonocore, Jonathan I. Levy,</a:t>
            </a:r>
            <a:r>
              <a:rPr lang="en-US" sz="800" b="0" i="0" kern="1200" baseline="0" dirty="0">
                <a:solidFill>
                  <a:schemeClr val="tx1"/>
                </a:solidFill>
                <a:effectLst/>
                <a:latin typeface="+mn-lt"/>
                <a:ea typeface="+mn-ea"/>
                <a:cs typeface="+mn-cs"/>
              </a:rPr>
              <a:t> and Charles T. Driscoll, “The Affordable Clean Energy Rule and the Impact of Emissions Rebound on Carbon Dioxide and Criteria Air Pollutant Emissions,” Resources for the Future, April 9, 2019, </a:t>
            </a:r>
            <a:r>
              <a:rPr lang="en-US" sz="800" dirty="0">
                <a:hlinkClick r:id="rId4"/>
              </a:rPr>
              <a:t>https://www.rff.org/publications/journal-articles/affordable-clean-energy-rule-and-impact-emissions-rebound/</a:t>
            </a:r>
            <a:r>
              <a:rPr lang="en-US" sz="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mn-lt"/>
                <a:ea typeface="+mn-ea"/>
                <a:cs typeface="+mn-cs"/>
              </a:rPr>
              <a:t>Pamela King and Jennifer Hijazi, “Trump admin's carbon rule faces legal war,</a:t>
            </a:r>
            <a:r>
              <a:rPr lang="en-US" sz="800" b="0" i="0" kern="1200" baseline="0" dirty="0">
                <a:solidFill>
                  <a:schemeClr val="tx1"/>
                </a:solidFill>
                <a:effectLst/>
                <a:latin typeface="+mn-lt"/>
                <a:ea typeface="+mn-ea"/>
                <a:cs typeface="+mn-cs"/>
              </a:rPr>
              <a:t> E&amp;E News, June 20, 2019, </a:t>
            </a:r>
            <a:r>
              <a:rPr lang="en-US" sz="800" dirty="0">
                <a:hlinkClick r:id="rId5"/>
              </a:rPr>
              <a:t>https://www.eenews.net/stories/1060635721</a:t>
            </a:r>
            <a:r>
              <a:rPr lang="en-US" sz="800" dirty="0"/>
              <a:t>.</a:t>
            </a:r>
            <a:endParaRPr lang="en-US" sz="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mn-lt"/>
                <a:ea typeface="+mn-ea"/>
                <a:cs typeface="Georgia"/>
              </a:rPr>
              <a:t>Energy Information Agency,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mn-lt"/>
                <a:ea typeface="+mn-ea"/>
                <a:cs typeface="Georgia"/>
              </a:rPr>
              <a:t>“What is the Clean Power Plan?,” Natural Resources Defense Council, Sept. 29, 2017,</a:t>
            </a:r>
            <a:r>
              <a:rPr lang="en-US" sz="800" kern="1200" baseline="0" dirty="0">
                <a:solidFill>
                  <a:schemeClr val="tx1">
                    <a:lumMod val="50000"/>
                    <a:lumOff val="50000"/>
                  </a:schemeClr>
                </a:solidFill>
                <a:latin typeface="+mn-lt"/>
                <a:ea typeface="+mn-ea"/>
                <a:cs typeface="Georgia"/>
              </a:rPr>
              <a:t> </a:t>
            </a:r>
            <a:r>
              <a:rPr lang="en-US" sz="800" dirty="0">
                <a:hlinkClick r:id="rId6"/>
              </a:rPr>
              <a:t>https://www.nrdc.org/stories/how-clean-power-plan-works-and-why-it-matters</a:t>
            </a:r>
            <a:r>
              <a:rPr lang="en-US" sz="800" dirty="0"/>
              <a:t>.</a:t>
            </a:r>
            <a:endParaRPr lang="en-US" sz="800" kern="1200" dirty="0">
              <a:solidFill>
                <a:schemeClr val="tx1">
                  <a:lumMod val="50000"/>
                  <a:lumOff val="50000"/>
                </a:schemeClr>
              </a:solidFill>
              <a:latin typeface="+mn-lt"/>
              <a:ea typeface="+mn-ea"/>
              <a:cs typeface="Georgia"/>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“D.C. Circuit Keeps Clean Power Plan Litigation on Hold for Sixty More Days,” Environmental Defense Fund, Dec. 21, 2018.</a:t>
            </a:r>
          </a:p>
        </p:txBody>
      </p:sp>
      <p:sp>
        <p:nvSpPr>
          <p:cNvPr id="4" name="Slide Number Placeholder 3"/>
          <p:cNvSpPr>
            <a:spLocks noGrp="1"/>
          </p:cNvSpPr>
          <p:nvPr>
            <p:ph type="sldNum" sz="quarter" idx="10"/>
          </p:nvPr>
        </p:nvSpPr>
        <p:spPr/>
        <p:txBody>
          <a:bodyPr/>
          <a:lstStyle/>
          <a:p>
            <a:fld id="{D556A13F-28BC-9E49-9D0E-49492B51710C}" type="slidenum">
              <a:rPr lang="en-US" smtClean="0"/>
              <a:t>6</a:t>
            </a:fld>
            <a:endParaRPr lang="en-US" dirty="0"/>
          </a:p>
        </p:txBody>
      </p:sp>
    </p:spTree>
    <p:extLst>
      <p:ext uri="{BB962C8B-B14F-4D97-AF65-F5344CB8AC3E}">
        <p14:creationId xmlns:p14="http://schemas.microsoft.com/office/powerpoint/2010/main" val="421950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Miranda Green, “EPA pushes forward plan to increase ethanol mix in gasoline,” The Hill, March 12,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“Final Rulemaking for Modifications to Fuel Regulations to Provide Flexibility for E15 and to Elements of the Renewable Identification Number Compliance System,” EPA, accessed June 24, 2019, </a:t>
            </a:r>
            <a:r>
              <a:rPr lang="en-US" sz="800" dirty="0">
                <a:hlinkClick r:id="rId3"/>
              </a:rPr>
              <a:t>https://www.epa.gov/renewable-fuel-standard-program/final-rulemaking-modifications-fuel-regulations-provide-flexibility</a:t>
            </a:r>
            <a:r>
              <a:rPr lang="en-US" sz="800" dirty="0"/>
              <a:t>.</a:t>
            </a: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“Grassley Praises Trump Action to Allow Year-Round Sales of Higher Blends of Ethanol,” Chuck Grassley, March 12,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8</a:t>
            </a:fld>
            <a:endParaRPr lang="en-US" dirty="0"/>
          </a:p>
        </p:txBody>
      </p:sp>
    </p:spTree>
    <p:extLst>
      <p:ext uri="{BB962C8B-B14F-4D97-AF65-F5344CB8AC3E}">
        <p14:creationId xmlns:p14="http://schemas.microsoft.com/office/powerpoint/2010/main" val="126672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@SenWarren, Twitter, June 28, 2019, </a:t>
            </a:r>
            <a:r>
              <a:rPr lang="en-US" dirty="0">
                <a:hlinkClick r:id="rId3"/>
              </a:rPr>
              <a:t>https://twitter.com/SenWarren/status/1144627716592939010</a:t>
            </a:r>
            <a:r>
              <a:rPr lang="en-US" dirty="0"/>
              <a:t>.</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Jon Gambrell, “Tankers struck near Strait of Hormuz; US blames Iran,” AP, June 13, 2019, </a:t>
            </a:r>
            <a:r>
              <a:rPr lang="en-US" dirty="0">
                <a:hlinkClick r:id="rId4"/>
              </a:rPr>
              <a:t>https://www.apnews.com/d67714ab8ac344a3b3af19cca1c20192</a:t>
            </a:r>
            <a:r>
              <a:rPr lang="en-US" dirty="0"/>
              <a:t>.</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“Iran oil: US to end sanctions exemptions for major importers,” </a:t>
            </a:r>
            <a:r>
              <a:rPr lang="en-US" sz="1200" b="0" i="1" kern="1200" baseline="0" dirty="0">
                <a:solidFill>
                  <a:schemeClr val="tx1"/>
                </a:solidFill>
                <a:effectLst/>
                <a:latin typeface="+mn-lt"/>
                <a:ea typeface="+mn-ea"/>
                <a:cs typeface="+mn-cs"/>
              </a:rPr>
              <a:t>BBC News. </a:t>
            </a:r>
            <a:r>
              <a:rPr lang="en-US" sz="1200" b="0" i="0" kern="1200" baseline="0" dirty="0">
                <a:solidFill>
                  <a:schemeClr val="tx1"/>
                </a:solidFill>
                <a:effectLst/>
                <a:latin typeface="+mn-lt"/>
                <a:ea typeface="+mn-ea"/>
                <a:cs typeface="+mn-cs"/>
              </a:rPr>
              <a:t>April 22, 2019, </a:t>
            </a:r>
            <a:r>
              <a:rPr lang="en-US" dirty="0">
                <a:hlinkClick r:id="rId5"/>
              </a:rPr>
              <a:t>https://www.bbc.com/news/world-middle-east-48011496</a:t>
            </a:r>
            <a:r>
              <a:rPr lang="en-US" dirty="0"/>
              <a:t>.</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“Iran oil waivers: Is it about to become more expensive to fill my car?” </a:t>
            </a:r>
            <a:r>
              <a:rPr lang="en-US" sz="1200" b="0" i="1" kern="1200" baseline="0" dirty="0">
                <a:solidFill>
                  <a:schemeClr val="tx1"/>
                </a:solidFill>
                <a:effectLst/>
                <a:latin typeface="+mn-lt"/>
                <a:ea typeface="+mn-ea"/>
                <a:cs typeface="+mn-cs"/>
              </a:rPr>
              <a:t>BBC News. </a:t>
            </a:r>
            <a:r>
              <a:rPr lang="en-US" sz="1200" b="0" i="0" kern="1200" baseline="0" dirty="0">
                <a:solidFill>
                  <a:schemeClr val="tx1"/>
                </a:solidFill>
                <a:effectLst/>
                <a:latin typeface="+mn-lt"/>
                <a:ea typeface="+mn-ea"/>
                <a:cs typeface="+mn-cs"/>
              </a:rPr>
              <a:t>April 24, 2019.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Stephanie Kelly, “Oil prices slip as economic worries outweigh tanker tensions.” </a:t>
            </a:r>
            <a:r>
              <a:rPr lang="en-US" sz="1200" b="0" i="1" kern="1200" baseline="0" dirty="0">
                <a:solidFill>
                  <a:schemeClr val="tx1"/>
                </a:solidFill>
                <a:effectLst/>
                <a:latin typeface="+mn-lt"/>
                <a:ea typeface="+mn-ea"/>
                <a:cs typeface="+mn-cs"/>
              </a:rPr>
              <a:t>Reuters. </a:t>
            </a:r>
            <a:r>
              <a:rPr lang="en-US" sz="1200" b="0" i="0" kern="1200" baseline="0" dirty="0">
                <a:solidFill>
                  <a:schemeClr val="tx1"/>
                </a:solidFill>
                <a:effectLst/>
                <a:latin typeface="+mn-lt"/>
                <a:ea typeface="+mn-ea"/>
                <a:cs typeface="+mn-cs"/>
              </a:rPr>
              <a:t>June 16, 2019.</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Tom DiChristopher, “Trump’s Iran nuclear deal review faces a dangerous path,” CNBC, April 25,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Kelsey Davenport, “Timeline of Nuclear Diplomacy with Iran,” Arms Control Association, October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President Donald Trump, “Remarks by President Trump on Iran Strategy,” The White House, October 13,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“Iran profile – timeline,” </a:t>
            </a:r>
            <a:r>
              <a:rPr lang="en-US" sz="1200" i="1" dirty="0">
                <a:solidFill>
                  <a:schemeClr val="bg1">
                    <a:lumMod val="50000"/>
                  </a:schemeClr>
                </a:solidFill>
              </a:rPr>
              <a:t>BBC News, </a:t>
            </a:r>
            <a:r>
              <a:rPr lang="en-US" sz="1200" i="0" dirty="0">
                <a:solidFill>
                  <a:schemeClr val="bg1">
                    <a:lumMod val="50000"/>
                  </a:schemeClr>
                </a:solidFill>
              </a:rPr>
              <a:t>April 9,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lumMod val="50000"/>
                  </a:schemeClr>
                </a:solidFill>
              </a:rPr>
              <a:t>“Iran oil: US to end sanctions exemptions for major importers,” </a:t>
            </a:r>
            <a:r>
              <a:rPr lang="en-US" sz="1200" i="1" dirty="0">
                <a:solidFill>
                  <a:schemeClr val="bg1">
                    <a:lumMod val="50000"/>
                  </a:schemeClr>
                </a:solidFill>
              </a:rPr>
              <a:t>BBC,</a:t>
            </a:r>
            <a:r>
              <a:rPr lang="en-US" sz="1200" i="1" baseline="0" dirty="0">
                <a:solidFill>
                  <a:schemeClr val="bg1">
                    <a:lumMod val="50000"/>
                  </a:schemeClr>
                </a:solidFill>
              </a:rPr>
              <a:t> </a:t>
            </a:r>
            <a:r>
              <a:rPr lang="en-US" sz="1200" i="0" baseline="0" dirty="0">
                <a:solidFill>
                  <a:schemeClr val="bg1">
                    <a:lumMod val="50000"/>
                  </a:schemeClr>
                </a:solidFill>
              </a:rPr>
              <a:t>April 22,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solidFill>
                  <a:schemeClr val="bg1">
                    <a:lumMod val="50000"/>
                  </a:schemeClr>
                </a:solidFill>
              </a:rPr>
              <a:t>Vivian Yee, “Claim of Attacks on 4 Oil Vessels Raises Tensions in Middle East,” </a:t>
            </a:r>
            <a:r>
              <a:rPr lang="en-US" sz="1200" i="1" baseline="0" dirty="0">
                <a:solidFill>
                  <a:schemeClr val="bg1">
                    <a:lumMod val="50000"/>
                  </a:schemeClr>
                </a:solidFill>
              </a:rPr>
              <a:t>The New York Times, </a:t>
            </a:r>
            <a:r>
              <a:rPr lang="en-US" sz="1200" i="0" baseline="0" dirty="0">
                <a:solidFill>
                  <a:schemeClr val="bg1">
                    <a:lumMod val="50000"/>
                  </a:schemeClr>
                </a:solidFill>
              </a:rPr>
              <a:t>May 13,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solidFill>
                  <a:schemeClr val="bg1">
                    <a:lumMod val="50000"/>
                  </a:schemeClr>
                </a:solidFill>
              </a:rPr>
              <a:t>Helene Cooper, “The US Has Turned up Pressure on Iran. See the Timeline of Events,” </a:t>
            </a:r>
            <a:r>
              <a:rPr lang="en-US" sz="1200" i="1" baseline="0" dirty="0">
                <a:solidFill>
                  <a:schemeClr val="bg1">
                    <a:lumMod val="50000"/>
                  </a:schemeClr>
                </a:solidFill>
              </a:rPr>
              <a:t>The New York Times, </a:t>
            </a:r>
            <a:r>
              <a:rPr lang="en-US" sz="1200" i="0" baseline="0" dirty="0">
                <a:solidFill>
                  <a:schemeClr val="bg1">
                    <a:lumMod val="50000"/>
                  </a:schemeClr>
                </a:solidFill>
              </a:rPr>
              <a:t>June 14, 2019. </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9</a:t>
            </a:fld>
            <a:endParaRPr lang="en-US" dirty="0"/>
          </a:p>
        </p:txBody>
      </p:sp>
    </p:spTree>
    <p:extLst>
      <p:ext uri="{BB962C8B-B14F-4D97-AF65-F5344CB8AC3E}">
        <p14:creationId xmlns:p14="http://schemas.microsoft.com/office/powerpoint/2010/main" val="366885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lang="en-US" sz="1200" dirty="0">
                <a:solidFill>
                  <a:schemeClr val="bg1">
                    <a:lumMod val="50000"/>
                  </a:schemeClr>
                </a:solidFill>
                <a:latin typeface="Georgia"/>
                <a:cs typeface="Georgia"/>
              </a:rPr>
              <a:t>Sources:</a:t>
            </a:r>
            <a:r>
              <a:rPr lang="en-US" sz="1200" dirty="0">
                <a:solidFill>
                  <a:schemeClr val="bg1">
                    <a:lumMod val="50000"/>
                  </a:schemeClr>
                </a:solidFill>
              </a:rPr>
              <a:t> </a:t>
            </a:r>
          </a:p>
          <a:p>
            <a:pPr marL="0" marR="0" lvl="0" indent="0" algn="l" defTabSz="457200" rtl="0" eaLnBrk="1" fontAlgn="auto" latinLnBrk="0" hangingPunct="1">
              <a:lnSpc>
                <a:spcPct val="11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dirty="0">
                <a:solidFill>
                  <a:schemeClr val="bg1">
                    <a:lumMod val="50000"/>
                  </a:schemeClr>
                </a:solidFill>
              </a:rPr>
              <a:t>Tom DiChristopher, “Trump’s Iran nuclear deal review faces a dangerous path,” CNBC, April 25, 2017</a:t>
            </a:r>
          </a:p>
          <a:p>
            <a:pPr marL="0" marR="0" lvl="0" indent="0" algn="l" defTabSz="457200" rtl="0" eaLnBrk="1" fontAlgn="auto" latinLnBrk="0" hangingPunct="1">
              <a:lnSpc>
                <a:spcPct val="11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dirty="0">
                <a:solidFill>
                  <a:schemeClr val="bg1">
                    <a:lumMod val="50000"/>
                  </a:schemeClr>
                </a:solidFill>
              </a:rPr>
              <a:t>Kelsey Davenport, “Timeline of Nuclear Diplomacy with Iran,” Arms Control Association, October 2017</a:t>
            </a:r>
          </a:p>
          <a:p>
            <a:pPr marL="0" marR="0" lvl="0" indent="0" algn="l" defTabSz="457200" rtl="0" eaLnBrk="1" fontAlgn="auto" latinLnBrk="0" hangingPunct="1">
              <a:lnSpc>
                <a:spcPct val="11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dirty="0">
                <a:solidFill>
                  <a:schemeClr val="bg1">
                    <a:lumMod val="50000"/>
                  </a:schemeClr>
                </a:solidFill>
              </a:rPr>
              <a:t>President Donald Trump, “Remarks by President Trump on Iran Strategy,” The White House, October 13, 2017</a:t>
            </a:r>
          </a:p>
          <a:p>
            <a:pPr marL="0" marR="0" lvl="0" indent="0" algn="l" defTabSz="457200" rtl="0" eaLnBrk="1" fontAlgn="auto" latinLnBrk="0" hangingPunct="1">
              <a:lnSpc>
                <a:spcPct val="11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dirty="0">
                <a:solidFill>
                  <a:schemeClr val="bg1">
                    <a:lumMod val="50000"/>
                  </a:schemeClr>
                </a:solidFill>
              </a:rPr>
              <a:t>“Iran profile – timeline,” </a:t>
            </a:r>
            <a:r>
              <a:rPr lang="en-US" sz="1200" i="1" dirty="0">
                <a:solidFill>
                  <a:schemeClr val="bg1">
                    <a:lumMod val="50000"/>
                  </a:schemeClr>
                </a:solidFill>
              </a:rPr>
              <a:t>BBC News, </a:t>
            </a:r>
            <a:r>
              <a:rPr lang="en-US" sz="1200" i="0" dirty="0">
                <a:solidFill>
                  <a:schemeClr val="bg1">
                    <a:lumMod val="50000"/>
                  </a:schemeClr>
                </a:solidFill>
              </a:rPr>
              <a:t>April 9, 2019; “Iran oil: US to end sanctions exemptions for major importers,” </a:t>
            </a:r>
            <a:r>
              <a:rPr lang="en-US" sz="1200" i="1" dirty="0">
                <a:solidFill>
                  <a:schemeClr val="bg1">
                    <a:lumMod val="50000"/>
                  </a:schemeClr>
                </a:solidFill>
              </a:rPr>
              <a:t>BBC,</a:t>
            </a:r>
            <a:r>
              <a:rPr lang="en-US" sz="1200" i="1" baseline="0" dirty="0">
                <a:solidFill>
                  <a:schemeClr val="bg1">
                    <a:lumMod val="50000"/>
                  </a:schemeClr>
                </a:solidFill>
              </a:rPr>
              <a:t> </a:t>
            </a:r>
            <a:r>
              <a:rPr lang="en-US" sz="1200" i="0" baseline="0" dirty="0">
                <a:solidFill>
                  <a:schemeClr val="bg1">
                    <a:lumMod val="50000"/>
                  </a:schemeClr>
                </a:solidFill>
              </a:rPr>
              <a:t>April 22, 2019</a:t>
            </a:r>
          </a:p>
          <a:p>
            <a:pPr marL="0" marR="0" lvl="0" indent="0" algn="l" defTabSz="457200" rtl="0" eaLnBrk="1" fontAlgn="auto" latinLnBrk="0" hangingPunct="1">
              <a:lnSpc>
                <a:spcPct val="110000"/>
              </a:lnSpc>
              <a:spcBef>
                <a:spcPts val="0"/>
              </a:spcBef>
              <a:spcAft>
                <a:spcPts val="0"/>
              </a:spcAft>
              <a:buClrTx/>
              <a:buSzTx/>
              <a:buFontTx/>
              <a:buNone/>
              <a:tabLst/>
              <a:defRPr/>
            </a:pPr>
            <a:endParaRPr lang="en-US" sz="1200" i="0" baseline="0" dirty="0">
              <a:solidFill>
                <a:schemeClr val="bg1">
                  <a:lumMod val="50000"/>
                </a:schemeClr>
              </a:solidFill>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i="0" baseline="0" dirty="0">
                <a:solidFill>
                  <a:schemeClr val="bg1">
                    <a:lumMod val="50000"/>
                  </a:schemeClr>
                </a:solidFill>
              </a:rPr>
              <a:t>Vivian Yee, “Claim of Attacks on 4 Oil Vessels Raises Tensions in Middle East,” </a:t>
            </a:r>
            <a:r>
              <a:rPr lang="en-US" sz="1200" i="1" baseline="0" dirty="0">
                <a:solidFill>
                  <a:schemeClr val="bg1">
                    <a:lumMod val="50000"/>
                  </a:schemeClr>
                </a:solidFill>
              </a:rPr>
              <a:t>The New York Times, </a:t>
            </a:r>
            <a:r>
              <a:rPr lang="en-US" sz="1200" i="0" baseline="0" dirty="0">
                <a:solidFill>
                  <a:schemeClr val="bg1">
                    <a:lumMod val="50000"/>
                  </a:schemeClr>
                </a:solidFill>
              </a:rPr>
              <a:t>May 13, 2019</a:t>
            </a:r>
          </a:p>
          <a:p>
            <a:pPr marL="0" marR="0" lvl="0" indent="0" algn="l" defTabSz="457200" rtl="0" eaLnBrk="1" fontAlgn="auto" latinLnBrk="0" hangingPunct="1">
              <a:lnSpc>
                <a:spcPct val="110000"/>
              </a:lnSpc>
              <a:spcBef>
                <a:spcPts val="0"/>
              </a:spcBef>
              <a:spcAft>
                <a:spcPts val="0"/>
              </a:spcAft>
              <a:buClrTx/>
              <a:buSzTx/>
              <a:buFontTx/>
              <a:buNone/>
              <a:tabLst/>
              <a:defRPr/>
            </a:pPr>
            <a:endParaRPr lang="en-US" sz="1200" i="0" baseline="0" dirty="0">
              <a:solidFill>
                <a:schemeClr val="bg1">
                  <a:lumMod val="50000"/>
                </a:schemeClr>
              </a:solidFill>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i="0" baseline="0" dirty="0">
                <a:solidFill>
                  <a:schemeClr val="bg1">
                    <a:lumMod val="50000"/>
                  </a:schemeClr>
                </a:solidFill>
              </a:rPr>
              <a:t>Helene Cooper, “The US Has Turned up Pressure on Iran. See the Timeline of Events,” </a:t>
            </a:r>
            <a:r>
              <a:rPr lang="en-US" sz="1200" i="1" baseline="0" dirty="0">
                <a:solidFill>
                  <a:schemeClr val="bg1">
                    <a:lumMod val="50000"/>
                  </a:schemeClr>
                </a:solidFill>
              </a:rPr>
              <a:t>The New York Times, </a:t>
            </a:r>
            <a:r>
              <a:rPr lang="en-US" sz="1200" i="0" baseline="0" dirty="0">
                <a:solidFill>
                  <a:schemeClr val="bg1">
                    <a:lumMod val="50000"/>
                  </a:schemeClr>
                </a:solidFill>
              </a:rPr>
              <a:t>June 14, 2019. </a:t>
            </a:r>
          </a:p>
        </p:txBody>
      </p:sp>
      <p:sp>
        <p:nvSpPr>
          <p:cNvPr id="4" name="Slide Number Placeholder 3"/>
          <p:cNvSpPr>
            <a:spLocks noGrp="1"/>
          </p:cNvSpPr>
          <p:nvPr>
            <p:ph type="sldNum" sz="quarter" idx="10"/>
          </p:nvPr>
        </p:nvSpPr>
        <p:spPr/>
        <p:txBody>
          <a:bodyPr/>
          <a:lstStyle/>
          <a:p>
            <a:fld id="{D556A13F-28BC-9E49-9D0E-49492B51710C}" type="slidenum">
              <a:rPr lang="en-US" smtClean="0"/>
              <a:t>10</a:t>
            </a:fld>
            <a:endParaRPr lang="en-US" dirty="0"/>
          </a:p>
        </p:txBody>
      </p:sp>
    </p:spTree>
    <p:extLst>
      <p:ext uri="{BB962C8B-B14F-4D97-AF65-F5344CB8AC3E}">
        <p14:creationId xmlns:p14="http://schemas.microsoft.com/office/powerpoint/2010/main" val="4063208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Sources:</a:t>
            </a:r>
            <a:r>
              <a:rPr lang="en-US" sz="1200" b="0" i="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“Iran oil: US to end sanctions exemptions for major importers,” </a:t>
            </a:r>
            <a:r>
              <a:rPr lang="en-US" sz="1200" b="0" i="1" kern="1200" baseline="0" dirty="0">
                <a:solidFill>
                  <a:schemeClr val="tx1"/>
                </a:solidFill>
                <a:effectLst/>
                <a:latin typeface="+mn-lt"/>
                <a:ea typeface="+mn-ea"/>
                <a:cs typeface="+mn-cs"/>
              </a:rPr>
              <a:t>BBC News. </a:t>
            </a:r>
            <a:r>
              <a:rPr lang="en-US" sz="1200" b="0" i="0" kern="1200" baseline="0" dirty="0">
                <a:solidFill>
                  <a:schemeClr val="tx1"/>
                </a:solidFill>
                <a:effectLst/>
                <a:latin typeface="+mn-lt"/>
                <a:ea typeface="+mn-ea"/>
                <a:cs typeface="+mn-cs"/>
              </a:rPr>
              <a:t>April 22, 2019.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“Iran oil waivers: Is it about to become more expensive to fill my car?” </a:t>
            </a:r>
            <a:r>
              <a:rPr lang="en-US" sz="1200" b="0" i="1" kern="1200" baseline="0" dirty="0">
                <a:solidFill>
                  <a:schemeClr val="tx1"/>
                </a:solidFill>
                <a:effectLst/>
                <a:latin typeface="+mn-lt"/>
                <a:ea typeface="+mn-ea"/>
                <a:cs typeface="+mn-cs"/>
              </a:rPr>
              <a:t>BBC News. </a:t>
            </a:r>
            <a:r>
              <a:rPr lang="en-US" sz="1200" b="0" i="0" kern="1200" baseline="0" dirty="0">
                <a:solidFill>
                  <a:schemeClr val="tx1"/>
                </a:solidFill>
                <a:effectLst/>
                <a:latin typeface="+mn-lt"/>
                <a:ea typeface="+mn-ea"/>
                <a:cs typeface="+mn-cs"/>
              </a:rPr>
              <a:t>April 24, 2019.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Stephanie Kelly, “Oil prices slip as economic worries outweigh tanker tensions.” </a:t>
            </a:r>
            <a:r>
              <a:rPr lang="en-US" sz="1200" b="0" i="1" kern="1200" baseline="0" dirty="0">
                <a:solidFill>
                  <a:schemeClr val="tx1"/>
                </a:solidFill>
                <a:effectLst/>
                <a:latin typeface="+mn-lt"/>
                <a:ea typeface="+mn-ea"/>
                <a:cs typeface="+mn-cs"/>
              </a:rPr>
              <a:t>Reuters. </a:t>
            </a:r>
            <a:r>
              <a:rPr lang="en-US" sz="1200" b="0" i="0" kern="1200" baseline="0" dirty="0">
                <a:solidFill>
                  <a:schemeClr val="tx1"/>
                </a:solidFill>
                <a:effectLst/>
                <a:latin typeface="+mn-lt"/>
                <a:ea typeface="+mn-ea"/>
                <a:cs typeface="+mn-cs"/>
              </a:rPr>
              <a:t>June 16, 2019.</a:t>
            </a:r>
            <a:endParaRPr lang="en-US" b="0" dirty="0"/>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11</a:t>
            </a:fld>
            <a:endParaRPr lang="en-US" dirty="0"/>
          </a:p>
        </p:txBody>
      </p:sp>
    </p:spTree>
    <p:extLst>
      <p:ext uri="{BB962C8B-B14F-4D97-AF65-F5344CB8AC3E}">
        <p14:creationId xmlns:p14="http://schemas.microsoft.com/office/powerpoint/2010/main" val="149837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Gavin Bade, “FERC’s LaFleur to step down after push from Senate Democrats,” Utility Dive, updated Feb. 1,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Rod Kuckro, “Commissioner Kevin McIntyre dies,” E&amp;E News, Jan. 3,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“Commissioner Cheryl A. LaFleur Biography,” FERC.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@CLaFleurFERC, Twitter, June 20, 2019, </a:t>
            </a:r>
            <a:r>
              <a:rPr lang="en-US" sz="800" dirty="0">
                <a:hlinkClick r:id="rId3"/>
              </a:rPr>
              <a:t>https://twitter.com/CLaFleurFERC/status/1141783991982395393</a:t>
            </a:r>
            <a:r>
              <a:rPr lang="en-US" sz="800" dirty="0"/>
              <a:t>.</a:t>
            </a: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Jeff St. John, “Trump Names Chatterjee as FERC Chairman to Replace Ailing McIntyre,” Green Tech Media, Oct. 25, 2018.</a:t>
            </a:r>
          </a:p>
        </p:txBody>
      </p:sp>
      <p:sp>
        <p:nvSpPr>
          <p:cNvPr id="4" name="Slide Number Placeholder 3"/>
          <p:cNvSpPr>
            <a:spLocks noGrp="1"/>
          </p:cNvSpPr>
          <p:nvPr>
            <p:ph type="sldNum" sz="quarter" idx="10"/>
          </p:nvPr>
        </p:nvSpPr>
        <p:spPr/>
        <p:txBody>
          <a:bodyPr/>
          <a:lstStyle/>
          <a:p>
            <a:fld id="{D556A13F-28BC-9E49-9D0E-49492B51710C}" type="slidenum">
              <a:rPr lang="en-US" smtClean="0"/>
              <a:t>12</a:t>
            </a:fld>
            <a:endParaRPr lang="en-US" dirty="0"/>
          </a:p>
        </p:txBody>
      </p:sp>
    </p:spTree>
    <p:extLst>
      <p:ext uri="{BB962C8B-B14F-4D97-AF65-F5344CB8AC3E}">
        <p14:creationId xmlns:p14="http://schemas.microsoft.com/office/powerpoint/2010/main" val="115918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412" y="1122363"/>
            <a:ext cx="8447980" cy="1115568"/>
          </a:xfrm>
        </p:spPr>
        <p:txBody>
          <a:bodyPr anchor="t" anchorCtr="0">
            <a:normAutofit/>
          </a:bodyPr>
          <a:lstStyle>
            <a:lvl1pPr algn="l">
              <a:defRPr sz="3200" b="1">
                <a:solidFill>
                  <a:schemeClr val="tx1"/>
                </a:solidFill>
                <a:latin typeface="+mj-lt"/>
              </a:defRPr>
            </a:lvl1pPr>
          </a:lstStyle>
          <a:p>
            <a:r>
              <a:rPr lang="en-US" altLang="en-US" sz="3200" b="1" dirty="0">
                <a:solidFill>
                  <a:schemeClr val="tx1">
                    <a:lumMod val="65000"/>
                    <a:lumOff val="35000"/>
                  </a:schemeClr>
                </a:solidFill>
                <a:latin typeface="Georgia" charset="0"/>
                <a:ea typeface="ＭＳ Ｐゴシック" charset="-128"/>
                <a:cs typeface="MS PGothic" charset="-128"/>
              </a:rPr>
              <a:t>Presentation Center title </a:t>
            </a:r>
            <a:br>
              <a:rPr lang="en-US" altLang="en-US" sz="3200" b="1" dirty="0">
                <a:solidFill>
                  <a:schemeClr val="tx1">
                    <a:lumMod val="65000"/>
                    <a:lumOff val="35000"/>
                  </a:schemeClr>
                </a:solidFill>
                <a:latin typeface="Georgia" charset="0"/>
                <a:ea typeface="ＭＳ Ｐゴシック" charset="-128"/>
                <a:cs typeface="MS PGothic" charset="-128"/>
              </a:rPr>
            </a:br>
            <a:r>
              <a:rPr lang="en-US" altLang="en-US" sz="3200" b="1" dirty="0">
                <a:solidFill>
                  <a:schemeClr val="tx1">
                    <a:lumMod val="65000"/>
                    <a:lumOff val="35000"/>
                  </a:schemeClr>
                </a:solidFill>
                <a:latin typeface="Georgia" charset="0"/>
                <a:ea typeface="ＭＳ Ｐゴシック" charset="-128"/>
                <a:cs typeface="MS PGothic" charset="-128"/>
              </a:rPr>
              <a:t>[Max 2 line title]</a:t>
            </a:r>
            <a:endParaRPr lang="en-US" dirty="0"/>
          </a:p>
        </p:txBody>
      </p:sp>
      <p:sp>
        <p:nvSpPr>
          <p:cNvPr id="3" name="Subtitle 2"/>
          <p:cNvSpPr>
            <a:spLocks noGrp="1"/>
          </p:cNvSpPr>
          <p:nvPr>
            <p:ph type="subTitle" idx="1"/>
          </p:nvPr>
        </p:nvSpPr>
        <p:spPr>
          <a:xfrm>
            <a:off x="403412" y="2237931"/>
            <a:ext cx="7140388" cy="1188720"/>
          </a:xfrm>
        </p:spPr>
        <p:txBody>
          <a:bodyPr>
            <a:normAutofit/>
          </a:bodyPr>
          <a:lstStyle>
            <a:lvl1pPr marL="0" indent="0" algn="l">
              <a:buNone/>
              <a:defRPr sz="2000" b="0">
                <a:solidFill>
                  <a:schemeClr val="bg1">
                    <a:lumMod val="50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Text Placeholder 35"/>
          <p:cNvSpPr>
            <a:spLocks noGrp="1"/>
          </p:cNvSpPr>
          <p:nvPr>
            <p:ph type="body" sz="quarter" idx="10" hasCustomPrompt="1"/>
          </p:nvPr>
        </p:nvSpPr>
        <p:spPr>
          <a:xfrm>
            <a:off x="403412" y="3848101"/>
            <a:ext cx="5165538" cy="304800"/>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rPr>
              <a:t>Month xx,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endParaRPr>
          </a:p>
        </p:txBody>
      </p:sp>
      <p:sp>
        <p:nvSpPr>
          <p:cNvPr id="5" name="Text Placeholder 35"/>
          <p:cNvSpPr>
            <a:spLocks noGrp="1"/>
          </p:cNvSpPr>
          <p:nvPr>
            <p:ph type="body" sz="quarter" idx="11" hasCustomPrompt="1"/>
          </p:nvPr>
        </p:nvSpPr>
        <p:spPr>
          <a:xfrm>
            <a:off x="403412" y="4152900"/>
            <a:ext cx="5165538" cy="520699"/>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Producer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Johnny Q. Appleseed</a:t>
            </a:r>
          </a:p>
        </p:txBody>
      </p:sp>
    </p:spTree>
    <p:extLst>
      <p:ext uri="{BB962C8B-B14F-4D97-AF65-F5344CB8AC3E}">
        <p14:creationId xmlns:p14="http://schemas.microsoft.com/office/powerpoint/2010/main" val="46814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620" y="757881"/>
            <a:ext cx="8412480" cy="640080"/>
          </a:xfrm>
        </p:spPr>
        <p:txBody>
          <a:bodyPr anchor="t" anchorCtr="0">
            <a:normAutofit/>
          </a:bodyPr>
          <a:lstStyle>
            <a:lvl1pPr>
              <a:defRPr sz="2000" b="1">
                <a:latin typeface="+mj-lt"/>
              </a:defRPr>
            </a:lvl1pPr>
          </a:lstStyle>
          <a:p>
            <a:r>
              <a:rPr lang="en-US" dirty="0"/>
              <a:t>Click to edit Master title style</a:t>
            </a:r>
          </a:p>
        </p:txBody>
      </p:sp>
      <p:sp>
        <p:nvSpPr>
          <p:cNvPr id="3" name="Content Placeholder 2"/>
          <p:cNvSpPr>
            <a:spLocks noGrp="1"/>
          </p:cNvSpPr>
          <p:nvPr>
            <p:ph idx="1"/>
          </p:nvPr>
        </p:nvSpPr>
        <p:spPr>
          <a:effec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834B8457-10ED-A54A-9E67-2A9E61E8ED56}"/>
              </a:ext>
            </a:extLst>
          </p:cNvPr>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Tree>
    <p:extLst>
      <p:ext uri="{BB962C8B-B14F-4D97-AF65-F5344CB8AC3E}">
        <p14:creationId xmlns:p14="http://schemas.microsoft.com/office/powerpoint/2010/main" val="3639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D949AD-CADB-4775-B725-C8FB0A05DB58}" type="datetime1">
              <a:rPr lang="en-US" smtClean="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
        <p:nvSpPr>
          <p:cNvPr id="6" name="Title 1">
            <a:extLst>
              <a:ext uri="{FF2B5EF4-FFF2-40B4-BE49-F238E27FC236}">
                <a16:creationId xmlns:a16="http://schemas.microsoft.com/office/drawing/2014/main" id="{64A58510-0239-9545-8865-9C020B96CB6B}"/>
              </a:ext>
            </a:extLst>
          </p:cNvPr>
          <p:cNvSpPr>
            <a:spLocks noGrp="1"/>
          </p:cNvSpPr>
          <p:nvPr>
            <p:ph type="title"/>
          </p:nvPr>
        </p:nvSpPr>
        <p:spPr>
          <a:xfrm>
            <a:off x="401620" y="757881"/>
            <a:ext cx="8412480" cy="640080"/>
          </a:xfrm>
        </p:spPr>
        <p:txBody>
          <a:bodyPr anchor="t" anchorCtr="0">
            <a:normAutofit/>
          </a:bodyPr>
          <a:lstStyle>
            <a:lvl1pPr>
              <a:defRPr sz="2000" b="1">
                <a:latin typeface="+mj-lt"/>
              </a:defRPr>
            </a:lvl1pPr>
          </a:lstStyle>
          <a:p>
            <a:r>
              <a:rPr lang="en-US" dirty="0"/>
              <a:t>Click to edit Master title style</a:t>
            </a:r>
          </a:p>
        </p:txBody>
      </p:sp>
    </p:spTree>
    <p:extLst>
      <p:ext uri="{BB962C8B-B14F-4D97-AF65-F5344CB8AC3E}">
        <p14:creationId xmlns:p14="http://schemas.microsoft.com/office/powerpoint/2010/main" val="88654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16902-E129-4B0D-9B9E-A4131C0D4FAE}" type="datetime1">
              <a:rPr lang="en-US" smtClean="0"/>
              <a:t>8/28/2019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85488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7E146-7137-4458-82B3-319C79A7EECB}" type="datetime1">
              <a:rPr lang="en-US" smtClean="0"/>
              <a:t>8/28/2019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398A3-3D67-41EC-B411-1428348954E9}" type="slidenum">
              <a:rPr lang="en-US" smtClean="0"/>
              <a:t>‹#›</a:t>
            </a:fld>
            <a:endParaRPr lang="en-US" dirty="0"/>
          </a:p>
        </p:txBody>
      </p:sp>
      <p:cxnSp>
        <p:nvCxnSpPr>
          <p:cNvPr id="8" name="Straight Connector 7"/>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30F483D-F447-4F42-859F-460F5F1CF6F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8212" y="-72575"/>
            <a:ext cx="1041943" cy="1011071"/>
          </a:xfrm>
          <a:prstGeom prst="rect">
            <a:avLst/>
          </a:prstGeom>
        </p:spPr>
      </p:pic>
      <p:pic>
        <p:nvPicPr>
          <p:cNvPr id="13" name="Picture 12">
            <a:extLst>
              <a:ext uri="{FF2B5EF4-FFF2-40B4-BE49-F238E27FC236}">
                <a16:creationId xmlns:a16="http://schemas.microsoft.com/office/drawing/2014/main" id="{30ECA96D-A6B9-9249-8AEF-14C92BE766B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15" y="-432489"/>
            <a:ext cx="3110947" cy="1555474"/>
          </a:xfrm>
          <a:prstGeom prst="rect">
            <a:avLst/>
          </a:prstGeom>
        </p:spPr>
      </p:pic>
      <p:cxnSp>
        <p:nvCxnSpPr>
          <p:cNvPr id="15" name="Straight Connector 14">
            <a:extLst>
              <a:ext uri="{FF2B5EF4-FFF2-40B4-BE49-F238E27FC236}">
                <a16:creationId xmlns:a16="http://schemas.microsoft.com/office/drawing/2014/main" id="{E5614DB2-9BB5-E74C-B67C-F0911DC862A9}"/>
              </a:ext>
            </a:extLst>
          </p:cNvPr>
          <p:cNvCxnSpPr/>
          <p:nvPr userDrawn="1"/>
        </p:nvCxnSpPr>
        <p:spPr>
          <a:xfrm>
            <a:off x="248478" y="728870"/>
            <a:ext cx="2097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FD33C1-1F56-6740-9302-92594B56F3F4}"/>
              </a:ext>
            </a:extLst>
          </p:cNvPr>
          <p:cNvCxnSpPr>
            <a:cxnSpLocks/>
          </p:cNvCxnSpPr>
          <p:nvPr userDrawn="1"/>
        </p:nvCxnSpPr>
        <p:spPr>
          <a:xfrm>
            <a:off x="2695989" y="728870"/>
            <a:ext cx="62194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4306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7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FF844F8-13B1-4666-8BAA-8FC6872CF4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175" y="643467"/>
            <a:ext cx="4303648" cy="5571066"/>
          </a:xfrm>
          <a:prstGeom prst="rect">
            <a:avLst/>
          </a:prstGeom>
        </p:spPr>
      </p:pic>
      <p:sp>
        <p:nvSpPr>
          <p:cNvPr id="2" name="Slide Number Placeholder 1">
            <a:extLst>
              <a:ext uri="{FF2B5EF4-FFF2-40B4-BE49-F238E27FC236}">
                <a16:creationId xmlns:a16="http://schemas.microsoft.com/office/drawing/2014/main" id="{FECB329F-B547-41E5-9BA6-C9DA3EB73C8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067398A3-3D67-41EC-B411-1428348954E9}" type="slidenum">
              <a:rPr lang="en-US" sz="1200">
                <a:solidFill>
                  <a:srgbClr val="FFFFFF"/>
                </a:solidFill>
              </a:rPr>
              <a:pPr defTabSz="914400">
                <a:spcAft>
                  <a:spcPts val="600"/>
                </a:spcAft>
              </a:pPr>
              <a:t>1</a:t>
            </a:fld>
            <a:endParaRPr lang="en-US" sz="1200" dirty="0">
              <a:solidFill>
                <a:srgbClr val="FFFFFF"/>
              </a:solidFill>
            </a:endParaRPr>
          </a:p>
        </p:txBody>
      </p:sp>
    </p:spTree>
    <p:extLst>
      <p:ext uri="{BB962C8B-B14F-4D97-AF65-F5344CB8AC3E}">
        <p14:creationId xmlns:p14="http://schemas.microsoft.com/office/powerpoint/2010/main" val="233275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FBC90E-502A-A54D-9BAE-6F74229062B0}" type="slidenum">
              <a:rPr lang="en-US" smtClean="0"/>
              <a:pPr/>
              <a:t>10</a:t>
            </a:fld>
            <a:endParaRPr lang="en-US" dirty="0"/>
          </a:p>
        </p:txBody>
      </p:sp>
      <p:sp>
        <p:nvSpPr>
          <p:cNvPr id="3" name="Title 2">
            <a:extLst>
              <a:ext uri="{FF2B5EF4-FFF2-40B4-BE49-F238E27FC236}">
                <a16:creationId xmlns:a16="http://schemas.microsoft.com/office/drawing/2014/main" id="{62F7C903-9585-EB47-8EBB-0D89A36D47DC}"/>
              </a:ext>
            </a:extLst>
          </p:cNvPr>
          <p:cNvSpPr>
            <a:spLocks noGrp="1"/>
          </p:cNvSpPr>
          <p:nvPr>
            <p:ph type="title"/>
          </p:nvPr>
        </p:nvSpPr>
        <p:spPr/>
        <p:txBody>
          <a:bodyPr/>
          <a:lstStyle/>
          <a:p>
            <a:r>
              <a:rPr lang="en-US" dirty="0"/>
              <a:t>Timeline of the Trump administration’s Iran policy (May 2018-June 2019)</a:t>
            </a:r>
          </a:p>
        </p:txBody>
      </p:sp>
      <p:sp>
        <p:nvSpPr>
          <p:cNvPr id="52"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mj-lt"/>
                <a:cs typeface="Georgia"/>
              </a:rPr>
              <a:t>Presentation Center | Slide last updated on: June 17, 2019</a:t>
            </a:r>
          </a:p>
        </p:txBody>
      </p:sp>
      <p:sp>
        <p:nvSpPr>
          <p:cNvPr id="89" name="TextBox 88"/>
          <p:cNvSpPr txBox="1"/>
          <p:nvPr/>
        </p:nvSpPr>
        <p:spPr>
          <a:xfrm>
            <a:off x="620001" y="3626508"/>
            <a:ext cx="145107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ea typeface="MS PGothic" panose="020B0600070205080204" pitchFamily="34" charset="-128"/>
                <a:cs typeface="Verdana"/>
              </a:rPr>
              <a:t>May 2018</a:t>
            </a:r>
            <a:endParaRPr kumimoji="0" lang="en-US" sz="1000" b="0" i="0" u="none" strike="noStrike" kern="1200" cap="none" spc="0" normalizeH="0" baseline="0" noProof="0" dirty="0">
              <a:ln>
                <a:noFill/>
              </a:ln>
              <a:solidFill>
                <a:prstClr val="black"/>
              </a:solidFill>
              <a:effectLst/>
              <a:uLnTx/>
              <a:uFillTx/>
              <a:ea typeface="MS PGothic" panose="020B0600070205080204" pitchFamily="34" charset="-128"/>
              <a:cs typeface="Verdana"/>
            </a:endParaRPr>
          </a:p>
        </p:txBody>
      </p:sp>
      <p:cxnSp>
        <p:nvCxnSpPr>
          <p:cNvPr id="92" name="Straight Connector 91"/>
          <p:cNvCxnSpPr>
            <a:cxnSpLocks/>
          </p:cNvCxnSpPr>
          <p:nvPr/>
        </p:nvCxnSpPr>
        <p:spPr>
          <a:xfrm>
            <a:off x="567364" y="3373404"/>
            <a:ext cx="0" cy="507264"/>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cxnSp>
        <p:nvCxnSpPr>
          <p:cNvPr id="94" name="Straight Arrow Connector 93"/>
          <p:cNvCxnSpPr>
            <a:cxnSpLocks noChangeAspect="1"/>
          </p:cNvCxnSpPr>
          <p:nvPr/>
        </p:nvCxnSpPr>
        <p:spPr>
          <a:xfrm>
            <a:off x="570007" y="3881694"/>
            <a:ext cx="789227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814213" y="3932271"/>
            <a:ext cx="860130" cy="24751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ea typeface="MS PGothic" panose="020B0600070205080204" pitchFamily="34" charset="-128"/>
                <a:cs typeface="Verdana"/>
              </a:rPr>
              <a:t>June 2018</a:t>
            </a:r>
            <a:endParaRPr kumimoji="0" lang="en-US" sz="1000" b="0" i="0" u="none" strike="noStrike" kern="1200" cap="none" spc="0" normalizeH="0" baseline="0" noProof="0" dirty="0">
              <a:ln>
                <a:noFill/>
              </a:ln>
              <a:solidFill>
                <a:prstClr val="black"/>
              </a:solidFill>
              <a:effectLst/>
              <a:uLnTx/>
              <a:uFillTx/>
              <a:ea typeface="MS PGothic" panose="020B0600070205080204" pitchFamily="34" charset="-128"/>
              <a:cs typeface="Verdana"/>
            </a:endParaRPr>
          </a:p>
        </p:txBody>
      </p:sp>
      <p:cxnSp>
        <p:nvCxnSpPr>
          <p:cNvPr id="97" name="Straight Connector 96"/>
          <p:cNvCxnSpPr>
            <a:cxnSpLocks/>
          </p:cNvCxnSpPr>
          <p:nvPr/>
        </p:nvCxnSpPr>
        <p:spPr>
          <a:xfrm flipH="1">
            <a:off x="2891193" y="3387603"/>
            <a:ext cx="2792" cy="496450"/>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sp>
        <p:nvSpPr>
          <p:cNvPr id="102" name="TextBox 101"/>
          <p:cNvSpPr txBox="1"/>
          <p:nvPr/>
        </p:nvSpPr>
        <p:spPr>
          <a:xfrm>
            <a:off x="2957187" y="3626508"/>
            <a:ext cx="1025929" cy="2458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ea typeface="MS PGothic" panose="020B0600070205080204" pitchFamily="34" charset="-128"/>
                <a:cs typeface="Verdana"/>
              </a:rPr>
              <a:t>April 2019</a:t>
            </a:r>
            <a:endParaRPr kumimoji="0" lang="en-US" sz="1000" b="0" i="0" u="none" strike="noStrike" kern="1200" cap="none" spc="0" normalizeH="0" baseline="0" noProof="0" dirty="0">
              <a:ln>
                <a:noFill/>
              </a:ln>
              <a:solidFill>
                <a:prstClr val="black"/>
              </a:solidFill>
              <a:effectLst/>
              <a:uLnTx/>
              <a:uFillTx/>
              <a:ea typeface="MS PGothic" panose="020B0600070205080204" pitchFamily="34" charset="-128"/>
              <a:cs typeface="Verdana"/>
            </a:endParaRPr>
          </a:p>
        </p:txBody>
      </p:sp>
      <p:cxnSp>
        <p:nvCxnSpPr>
          <p:cNvPr id="103" name="Straight Connector 102"/>
          <p:cNvCxnSpPr>
            <a:cxnSpLocks/>
          </p:cNvCxnSpPr>
          <p:nvPr/>
        </p:nvCxnSpPr>
        <p:spPr>
          <a:xfrm flipH="1">
            <a:off x="4606558" y="3382196"/>
            <a:ext cx="2604" cy="507264"/>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567364" y="2459736"/>
            <a:ext cx="2167128" cy="1069848"/>
          </a:xfrm>
          <a:prstGeom prst="rect">
            <a:avLst/>
          </a:prstGeom>
          <a:solidFill>
            <a:schemeClr val="accent5"/>
          </a:solidFill>
          <a:ln w="28575">
            <a:solidFill>
              <a:schemeClr val="accent5"/>
            </a:solidFill>
          </a:ln>
        </p:spPr>
        <p:txBody>
          <a:bodyPr wrap="square" lIns="91440" tIns="91440" rIns="91440" bIns="91440" anchor="t">
            <a:noAutofit/>
          </a:bodyPr>
          <a:lstStyle/>
          <a:p>
            <a:pPr lvl="0">
              <a:defRPr/>
            </a:pPr>
            <a:r>
              <a:rPr lang="en-US" sz="1050" dirty="0">
                <a:solidFill>
                  <a:schemeClr val="bg1"/>
                </a:solidFill>
                <a:ea typeface="MS PGothic" panose="020B0600070205080204" pitchFamily="34" charset="-128"/>
                <a:cs typeface="Georgia"/>
              </a:rPr>
              <a:t>Trump announces he will pull the US out of the Iran deal; Secretary of State Pompeo announces sanctions lifted after the 2015 Iran deal will be re-imposed</a:t>
            </a:r>
          </a:p>
        </p:txBody>
      </p:sp>
      <p:sp>
        <p:nvSpPr>
          <p:cNvPr id="95" name="TextBox 94"/>
          <p:cNvSpPr txBox="1"/>
          <p:nvPr/>
        </p:nvSpPr>
        <p:spPr>
          <a:xfrm>
            <a:off x="846936" y="4214015"/>
            <a:ext cx="1278688" cy="1069848"/>
          </a:xfrm>
          <a:prstGeom prst="rect">
            <a:avLst/>
          </a:prstGeom>
          <a:solidFill>
            <a:schemeClr val="accent5"/>
          </a:solidFill>
          <a:ln w="28575">
            <a:solidFill>
              <a:schemeClr val="accent5"/>
            </a:solidFill>
          </a:ln>
        </p:spPr>
        <p:txBody>
          <a:bodyPr wrap="square" lIns="91440" tIns="91440" rIns="91440" bIns="91440" anchor="t">
            <a:noAutofit/>
          </a:bodyPr>
          <a:lstStyle/>
          <a:p>
            <a:pPr lvl="0">
              <a:defRPr/>
            </a:pPr>
            <a:r>
              <a:rPr lang="en-US" sz="1050" dirty="0">
                <a:solidFill>
                  <a:schemeClr val="bg1"/>
                </a:solidFill>
                <a:ea typeface="MS PGothic" panose="020B0600070205080204" pitchFamily="34" charset="-128"/>
                <a:cs typeface="Georgia"/>
              </a:rPr>
              <a:t>Iranian currency plummets to a historic low</a:t>
            </a:r>
          </a:p>
        </p:txBody>
      </p:sp>
      <p:sp>
        <p:nvSpPr>
          <p:cNvPr id="101" name="TextBox 100"/>
          <p:cNvSpPr txBox="1"/>
          <p:nvPr/>
        </p:nvSpPr>
        <p:spPr>
          <a:xfrm>
            <a:off x="2891193" y="2459736"/>
            <a:ext cx="1554860" cy="1069848"/>
          </a:xfrm>
          <a:prstGeom prst="rect">
            <a:avLst/>
          </a:prstGeom>
          <a:solidFill>
            <a:schemeClr val="accent5"/>
          </a:solidFill>
          <a:ln w="28575">
            <a:solidFill>
              <a:schemeClr val="accent5"/>
            </a:solidFill>
          </a:ln>
        </p:spPr>
        <p:txBody>
          <a:bodyPr wrap="square" lIns="91440" tIns="91440" rIns="91440" bIns="91440" anchor="t">
            <a:noAutofit/>
          </a:bodyPr>
          <a:lstStyle/>
          <a:p>
            <a:pPr lvl="0">
              <a:defRPr/>
            </a:pPr>
            <a:r>
              <a:rPr lang="en-US" sz="1050" dirty="0">
                <a:solidFill>
                  <a:schemeClr val="bg1"/>
                </a:solidFill>
                <a:ea typeface="MS PGothic" panose="020B0600070205080204" pitchFamily="34" charset="-128"/>
                <a:cs typeface="Georgia"/>
              </a:rPr>
              <a:t>The Trump administration announced that it will allow sanctions waivers to expire against Iran</a:t>
            </a:r>
          </a:p>
        </p:txBody>
      </p:sp>
      <p:sp>
        <p:nvSpPr>
          <p:cNvPr id="146" name="TextBox 145"/>
          <p:cNvSpPr txBox="1"/>
          <p:nvPr/>
        </p:nvSpPr>
        <p:spPr>
          <a:xfrm>
            <a:off x="3004500" y="3909299"/>
            <a:ext cx="145107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ea typeface="MS PGothic" panose="020B0600070205080204" pitchFamily="34" charset="-128"/>
                <a:cs typeface="Verdana"/>
              </a:rPr>
              <a:t>April 8, 2019</a:t>
            </a:r>
            <a:endParaRPr kumimoji="0" lang="en-US" sz="1000" b="0" i="0" u="none" strike="noStrike" kern="1200" cap="none" spc="0" normalizeH="0" baseline="0" noProof="0" dirty="0">
              <a:ln>
                <a:noFill/>
              </a:ln>
              <a:solidFill>
                <a:prstClr val="black"/>
              </a:solidFill>
              <a:effectLst/>
              <a:uLnTx/>
              <a:uFillTx/>
              <a:ea typeface="MS PGothic" panose="020B0600070205080204" pitchFamily="34" charset="-128"/>
              <a:cs typeface="Verdana"/>
            </a:endParaRPr>
          </a:p>
        </p:txBody>
      </p:sp>
      <p:sp>
        <p:nvSpPr>
          <p:cNvPr id="147" name="TextBox 146"/>
          <p:cNvSpPr txBox="1"/>
          <p:nvPr/>
        </p:nvSpPr>
        <p:spPr>
          <a:xfrm>
            <a:off x="4585883" y="3626508"/>
            <a:ext cx="110584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ea typeface="MS PGothic" panose="020B0600070205080204" pitchFamily="34" charset="-128"/>
                <a:cs typeface="Verdana"/>
              </a:rPr>
              <a:t>May 2019</a:t>
            </a:r>
            <a:endParaRPr kumimoji="0" lang="en-US" sz="1000" b="0" i="0" u="none" strike="noStrike" kern="1200" cap="none" spc="0" normalizeH="0" baseline="0" noProof="0" dirty="0">
              <a:ln>
                <a:noFill/>
              </a:ln>
              <a:solidFill>
                <a:prstClr val="black"/>
              </a:solidFill>
              <a:effectLst/>
              <a:uLnTx/>
              <a:uFillTx/>
              <a:ea typeface="MS PGothic" panose="020B0600070205080204" pitchFamily="34" charset="-128"/>
              <a:cs typeface="Verdana"/>
            </a:endParaRPr>
          </a:p>
        </p:txBody>
      </p:sp>
      <p:sp>
        <p:nvSpPr>
          <p:cNvPr id="148" name="TextBox 147"/>
          <p:cNvSpPr txBox="1"/>
          <p:nvPr/>
        </p:nvSpPr>
        <p:spPr>
          <a:xfrm>
            <a:off x="4905162" y="3909299"/>
            <a:ext cx="141578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ea typeface="MS PGothic" panose="020B0600070205080204" pitchFamily="34" charset="-128"/>
                <a:cs typeface="Verdana"/>
              </a:rPr>
              <a:t>May 24, 2019</a:t>
            </a:r>
            <a:endParaRPr kumimoji="0" lang="en-US" sz="1000" b="0" i="0" u="none" strike="noStrike" kern="1200" cap="none" spc="0" normalizeH="0" baseline="0" noProof="0" dirty="0">
              <a:ln>
                <a:noFill/>
              </a:ln>
              <a:solidFill>
                <a:prstClr val="black"/>
              </a:solidFill>
              <a:effectLst/>
              <a:uLnTx/>
              <a:uFillTx/>
              <a:ea typeface="MS PGothic" panose="020B0600070205080204" pitchFamily="34" charset="-128"/>
              <a:cs typeface="Verdana"/>
            </a:endParaRPr>
          </a:p>
        </p:txBody>
      </p:sp>
      <p:sp>
        <p:nvSpPr>
          <p:cNvPr id="150" name="TextBox 149"/>
          <p:cNvSpPr txBox="1"/>
          <p:nvPr/>
        </p:nvSpPr>
        <p:spPr>
          <a:xfrm>
            <a:off x="6442537" y="3626508"/>
            <a:ext cx="141578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ea typeface="MS PGothic" panose="020B0600070205080204" pitchFamily="34" charset="-128"/>
                <a:cs typeface="Verdana"/>
              </a:rPr>
              <a:t>June 13, 2019</a:t>
            </a:r>
            <a:endParaRPr kumimoji="0" lang="en-US" sz="1000" b="0" i="0" u="none" strike="noStrike" kern="1200" cap="none" spc="0" normalizeH="0" baseline="0" noProof="0" dirty="0">
              <a:ln>
                <a:noFill/>
              </a:ln>
              <a:solidFill>
                <a:prstClr val="black"/>
              </a:solidFill>
              <a:effectLst/>
              <a:uLnTx/>
              <a:uFillTx/>
              <a:ea typeface="MS PGothic" panose="020B0600070205080204" pitchFamily="34" charset="-128"/>
              <a:cs typeface="Verdana"/>
            </a:endParaRPr>
          </a:p>
        </p:txBody>
      </p:sp>
      <p:cxnSp>
        <p:nvCxnSpPr>
          <p:cNvPr id="151" name="Straight Connector 150"/>
          <p:cNvCxnSpPr>
            <a:cxnSpLocks/>
          </p:cNvCxnSpPr>
          <p:nvPr/>
        </p:nvCxnSpPr>
        <p:spPr>
          <a:xfrm>
            <a:off x="846936" y="3872729"/>
            <a:ext cx="0" cy="507264"/>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cxnSp>
        <p:nvCxnSpPr>
          <p:cNvPr id="152" name="Straight Connector 151"/>
          <p:cNvCxnSpPr>
            <a:cxnSpLocks/>
          </p:cNvCxnSpPr>
          <p:nvPr/>
        </p:nvCxnSpPr>
        <p:spPr>
          <a:xfrm flipH="1">
            <a:off x="2969610" y="3872389"/>
            <a:ext cx="2792" cy="496450"/>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cxnSp>
        <p:nvCxnSpPr>
          <p:cNvPr id="153" name="Straight Connector 152"/>
          <p:cNvCxnSpPr>
            <a:cxnSpLocks/>
          </p:cNvCxnSpPr>
          <p:nvPr/>
        </p:nvCxnSpPr>
        <p:spPr>
          <a:xfrm flipH="1">
            <a:off x="4837769" y="3877879"/>
            <a:ext cx="2604" cy="507264"/>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cxnSp>
        <p:nvCxnSpPr>
          <p:cNvPr id="154" name="Straight Connector 153"/>
          <p:cNvCxnSpPr>
            <a:cxnSpLocks/>
          </p:cNvCxnSpPr>
          <p:nvPr/>
        </p:nvCxnSpPr>
        <p:spPr>
          <a:xfrm flipH="1">
            <a:off x="6417783" y="3382196"/>
            <a:ext cx="2792" cy="496450"/>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sp>
        <p:nvSpPr>
          <p:cNvPr id="104" name="TextBox 103"/>
          <p:cNvSpPr txBox="1"/>
          <p:nvPr/>
        </p:nvSpPr>
        <p:spPr>
          <a:xfrm>
            <a:off x="4611384" y="2467356"/>
            <a:ext cx="1660486" cy="1069848"/>
          </a:xfrm>
          <a:prstGeom prst="rect">
            <a:avLst/>
          </a:prstGeom>
          <a:solidFill>
            <a:schemeClr val="accent5"/>
          </a:solidFill>
          <a:ln w="28575">
            <a:solidFill>
              <a:schemeClr val="accent5"/>
            </a:solidFill>
          </a:ln>
        </p:spPr>
        <p:txBody>
          <a:bodyPr wrap="square" lIns="91440" tIns="91440" rIns="91440" bIns="91440" anchor="t">
            <a:noAutofit/>
          </a:bodyPr>
          <a:lstStyle/>
          <a:p>
            <a:pPr lvl="0">
              <a:defRPr/>
            </a:pPr>
            <a:r>
              <a:rPr lang="en-US" sz="1050" dirty="0">
                <a:solidFill>
                  <a:schemeClr val="bg1"/>
                </a:solidFill>
                <a:ea typeface="MS PGothic" panose="020B0600070205080204" pitchFamily="34" charset="-128"/>
                <a:cs typeface="Georgia"/>
              </a:rPr>
              <a:t>Four oil tankers are attacked in the Persian Gulf; the Trump administration says Iran is mobilizing proxy groups</a:t>
            </a:r>
          </a:p>
        </p:txBody>
      </p:sp>
      <p:sp>
        <p:nvSpPr>
          <p:cNvPr id="144" name="TextBox 143"/>
          <p:cNvSpPr txBox="1"/>
          <p:nvPr/>
        </p:nvSpPr>
        <p:spPr>
          <a:xfrm>
            <a:off x="2969610" y="4214015"/>
            <a:ext cx="1487938" cy="1069848"/>
          </a:xfrm>
          <a:prstGeom prst="rect">
            <a:avLst/>
          </a:prstGeom>
          <a:solidFill>
            <a:schemeClr val="accent5"/>
          </a:solidFill>
          <a:ln w="28575">
            <a:solidFill>
              <a:schemeClr val="accent5"/>
            </a:solidFill>
          </a:ln>
        </p:spPr>
        <p:txBody>
          <a:bodyPr wrap="square" lIns="91440" tIns="91440" rIns="91440" bIns="91440" anchor="t">
            <a:noAutofit/>
          </a:bodyPr>
          <a:lstStyle/>
          <a:p>
            <a:pPr lvl="0">
              <a:defRPr/>
            </a:pPr>
            <a:r>
              <a:rPr lang="en-US" sz="1050" dirty="0">
                <a:solidFill>
                  <a:schemeClr val="bg1"/>
                </a:solidFill>
                <a:ea typeface="MS PGothic" panose="020B0600070205080204" pitchFamily="34" charset="-128"/>
                <a:cs typeface="Georgia"/>
              </a:rPr>
              <a:t>The US officially designates the Iranian Revolutionary Guard as a foreign terrorist group</a:t>
            </a:r>
          </a:p>
        </p:txBody>
      </p:sp>
      <p:sp>
        <p:nvSpPr>
          <p:cNvPr id="145" name="TextBox 144"/>
          <p:cNvSpPr txBox="1"/>
          <p:nvPr/>
        </p:nvSpPr>
        <p:spPr>
          <a:xfrm>
            <a:off x="6417783" y="2467356"/>
            <a:ext cx="1788957" cy="1069848"/>
          </a:xfrm>
          <a:prstGeom prst="rect">
            <a:avLst/>
          </a:prstGeom>
          <a:solidFill>
            <a:schemeClr val="accent5"/>
          </a:solidFill>
          <a:ln w="28575">
            <a:solidFill>
              <a:schemeClr val="accent5"/>
            </a:solidFill>
          </a:ln>
        </p:spPr>
        <p:txBody>
          <a:bodyPr wrap="square" lIns="91440" tIns="91440" rIns="91440" bIns="91440" anchor="t">
            <a:noAutofit/>
          </a:bodyPr>
          <a:lstStyle/>
          <a:p>
            <a:pPr lvl="0">
              <a:defRPr/>
            </a:pPr>
            <a:r>
              <a:rPr lang="en-US" sz="1050" dirty="0">
                <a:solidFill>
                  <a:schemeClr val="bg1"/>
                </a:solidFill>
                <a:ea typeface="MS PGothic" panose="020B0600070205080204" pitchFamily="34" charset="-128"/>
                <a:cs typeface="Georgia"/>
              </a:rPr>
              <a:t>Two oil tankers in the Gulf of Oman are destroyed; American officials claim Iran is responsible</a:t>
            </a:r>
          </a:p>
        </p:txBody>
      </p:sp>
      <p:sp>
        <p:nvSpPr>
          <p:cNvPr id="149" name="TextBox 148"/>
          <p:cNvSpPr txBox="1"/>
          <p:nvPr/>
        </p:nvSpPr>
        <p:spPr>
          <a:xfrm>
            <a:off x="4837769" y="4214015"/>
            <a:ext cx="1620181" cy="1069848"/>
          </a:xfrm>
          <a:prstGeom prst="rect">
            <a:avLst/>
          </a:prstGeom>
          <a:solidFill>
            <a:schemeClr val="accent5"/>
          </a:solidFill>
          <a:ln w="28575">
            <a:solidFill>
              <a:schemeClr val="accent5"/>
            </a:solidFill>
          </a:ln>
        </p:spPr>
        <p:txBody>
          <a:bodyPr wrap="square" lIns="91440" tIns="91440" rIns="91440" bIns="91440" anchor="t">
            <a:noAutofit/>
          </a:bodyPr>
          <a:lstStyle/>
          <a:p>
            <a:pPr lvl="0">
              <a:defRPr/>
            </a:pPr>
            <a:r>
              <a:rPr lang="en-US" sz="1050" dirty="0">
                <a:solidFill>
                  <a:schemeClr val="bg1"/>
                </a:solidFill>
                <a:ea typeface="MS PGothic" panose="020B0600070205080204" pitchFamily="34" charset="-128"/>
                <a:cs typeface="Georgia"/>
              </a:rPr>
              <a:t>Trump declares emergency in Iran; sends troops and weapons to Middle East</a:t>
            </a:r>
          </a:p>
        </p:txBody>
      </p:sp>
      <p:sp>
        <p:nvSpPr>
          <p:cNvPr id="54"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mj-lt"/>
                <a:cs typeface="Georgia"/>
              </a:rPr>
              <a:t>Sources: CNBC; Arms Control Association; The White House; BBC News; The New York Times. </a:t>
            </a:r>
          </a:p>
        </p:txBody>
      </p:sp>
    </p:spTree>
    <p:extLst>
      <p:ext uri="{BB962C8B-B14F-4D97-AF65-F5344CB8AC3E}">
        <p14:creationId xmlns:p14="http://schemas.microsoft.com/office/powerpoint/2010/main" val="388513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FBC90E-502A-A54D-9BAE-6F74229062B0}" type="slidenum">
              <a:rPr lang="en-US" smtClean="0"/>
              <a:pPr/>
              <a:t>11</a:t>
            </a:fld>
            <a:endParaRPr lang="en-US" dirty="0"/>
          </a:p>
        </p:txBody>
      </p:sp>
      <p:sp>
        <p:nvSpPr>
          <p:cNvPr id="1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mj-lt"/>
                <a:cs typeface="Georgia"/>
              </a:rPr>
              <a:t>Sources: BBC News, Reuters.</a:t>
            </a:r>
          </a:p>
        </p:txBody>
      </p:sp>
      <p:sp>
        <p:nvSpPr>
          <p:cNvPr id="3" name="Title 2">
            <a:extLst>
              <a:ext uri="{FF2B5EF4-FFF2-40B4-BE49-F238E27FC236}">
                <a16:creationId xmlns:a16="http://schemas.microsoft.com/office/drawing/2014/main" id="{62F7C903-9585-EB47-8EBB-0D89A36D47DC}"/>
              </a:ext>
            </a:extLst>
          </p:cNvPr>
          <p:cNvSpPr>
            <a:spLocks noGrp="1"/>
          </p:cNvSpPr>
          <p:nvPr>
            <p:ph type="title"/>
          </p:nvPr>
        </p:nvSpPr>
        <p:spPr/>
        <p:txBody>
          <a:bodyPr/>
          <a:lstStyle/>
          <a:p>
            <a:r>
              <a:rPr lang="en-US" dirty="0"/>
              <a:t>Iran sanctions waivers expired on May 2, 2019</a:t>
            </a:r>
          </a:p>
        </p:txBody>
      </p:sp>
      <p:sp>
        <p:nvSpPr>
          <p:cNvPr id="52"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mj-lt"/>
                <a:cs typeface="Georgia"/>
              </a:rPr>
              <a:t>Presentation Center | Slide last updated on: June 17, 2019</a:t>
            </a:r>
          </a:p>
        </p:txBody>
      </p:sp>
      <p:grpSp>
        <p:nvGrpSpPr>
          <p:cNvPr id="8" name="Group 7"/>
          <p:cNvGrpSpPr/>
          <p:nvPr/>
        </p:nvGrpSpPr>
        <p:grpSpPr>
          <a:xfrm>
            <a:off x="2624500" y="1386474"/>
            <a:ext cx="2003648" cy="4595110"/>
            <a:chOff x="3709417" y="1952624"/>
            <a:chExt cx="2003648" cy="4289439"/>
          </a:xfrm>
        </p:grpSpPr>
        <p:sp>
          <p:nvSpPr>
            <p:cNvPr id="9" name="Rounded Rectangle 8"/>
            <p:cNvSpPr/>
            <p:nvPr/>
          </p:nvSpPr>
          <p:spPr>
            <a:xfrm>
              <a:off x="3709417" y="1952624"/>
              <a:ext cx="2003648" cy="4289439"/>
            </a:xfrm>
            <a:prstGeom prst="roundRect">
              <a:avLst>
                <a:gd name="adj" fmla="val 3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717101" y="1985666"/>
              <a:ext cx="1962437" cy="4223353"/>
            </a:xfrm>
            <a:prstGeom prst="rect">
              <a:avLst/>
            </a:prstGeom>
            <a:solidFill>
              <a:schemeClr val="accent5"/>
            </a:solidFill>
            <a:ln>
              <a:noFill/>
            </a:ln>
          </p:spPr>
          <p:txBody>
            <a:bodyPr wrap="square" rtlCol="0">
              <a:spAutoFit/>
            </a:bodyPr>
            <a:lstStyle/>
            <a:p>
              <a:pPr algn="ctr"/>
              <a:r>
                <a:rPr lang="en-US" sz="1400" b="1" dirty="0">
                  <a:solidFill>
                    <a:schemeClr val="bg1"/>
                  </a:solidFill>
                </a:rPr>
                <a:t>Significance of the 2018 waivers</a:t>
              </a:r>
            </a:p>
            <a:p>
              <a:pPr algn="ctr"/>
              <a:endParaRPr lang="en-US" sz="1600" b="1" dirty="0">
                <a:solidFill>
                  <a:schemeClr val="bg1"/>
                </a:solidFill>
              </a:endParaRPr>
            </a:p>
            <a:p>
              <a:pPr marL="171450" indent="-171450">
                <a:buFont typeface="Arial" panose="020B0604020202020204" pitchFamily="34" charset="0"/>
                <a:buChar char="•"/>
              </a:pPr>
              <a:r>
                <a:rPr lang="en-US" sz="1200" b="1" dirty="0">
                  <a:solidFill>
                    <a:schemeClr val="bg1"/>
                  </a:solidFill>
                </a:rPr>
                <a:t>China, Japan, South Korea, Turkey, and India did not stop buying oil from Iran after they received sanctions waivers in 2018</a:t>
              </a:r>
            </a:p>
            <a:p>
              <a:pPr marL="171450" indent="-171450">
                <a:buFont typeface="Arial" panose="020B0604020202020204" pitchFamily="34" charset="0"/>
                <a:buChar char="•"/>
              </a:pPr>
              <a:r>
                <a:rPr lang="en-US" sz="1200" b="1" dirty="0">
                  <a:solidFill>
                    <a:schemeClr val="bg1"/>
                  </a:solidFill>
                </a:rPr>
                <a:t>Iran sanctions threaten the oil supply of these countries</a:t>
              </a:r>
            </a:p>
            <a:p>
              <a:pPr marL="171450" indent="-171450">
                <a:buFont typeface="Arial" panose="020B0604020202020204" pitchFamily="34" charset="0"/>
                <a:buChar char="•"/>
              </a:pPr>
              <a:r>
                <a:rPr lang="en-US" sz="1200" b="1" dirty="0">
                  <a:solidFill>
                    <a:schemeClr val="bg1"/>
                  </a:solidFill>
                </a:rPr>
                <a:t>Turkey and China, which purchase roughly 50% of all Iranian oil exports, have indicated discontent with the prospect of no longer buying Iranian oil</a:t>
              </a:r>
            </a:p>
          </p:txBody>
        </p:sp>
      </p:grpSp>
      <p:grpSp>
        <p:nvGrpSpPr>
          <p:cNvPr id="4" name="Group 3"/>
          <p:cNvGrpSpPr/>
          <p:nvPr/>
        </p:nvGrpSpPr>
        <p:grpSpPr>
          <a:xfrm>
            <a:off x="6315274" y="1386474"/>
            <a:ext cx="2337254" cy="4595111"/>
            <a:chOff x="8925335" y="1928245"/>
            <a:chExt cx="2337254" cy="4595111"/>
          </a:xfrm>
        </p:grpSpPr>
        <p:sp>
          <p:nvSpPr>
            <p:cNvPr id="7" name="Rounded Rectangle 6">
              <a:extLst>
                <a:ext uri="{FF2B5EF4-FFF2-40B4-BE49-F238E27FC236}">
                  <a16:creationId xmlns:a16="http://schemas.microsoft.com/office/drawing/2014/main" id="{A8A1E5A1-7348-FB44-99BE-A307319675E6}"/>
                </a:ext>
              </a:extLst>
            </p:cNvPr>
            <p:cNvSpPr/>
            <p:nvPr/>
          </p:nvSpPr>
          <p:spPr>
            <a:xfrm>
              <a:off x="8925335" y="1928245"/>
              <a:ext cx="2337254" cy="4595111"/>
            </a:xfrm>
            <a:prstGeom prst="roundRect">
              <a:avLst>
                <a:gd name="adj" fmla="val 3431"/>
              </a:avLst>
            </a:prstGeom>
            <a:no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982798" y="2114423"/>
              <a:ext cx="2161663" cy="3847207"/>
            </a:xfrm>
            <a:prstGeom prst="rect">
              <a:avLst/>
            </a:prstGeom>
            <a:noFill/>
          </p:spPr>
          <p:txBody>
            <a:bodyPr wrap="square" rtlCol="0">
              <a:spAutoFit/>
            </a:bodyPr>
            <a:lstStyle/>
            <a:p>
              <a:pPr algn="ctr"/>
              <a:r>
                <a:rPr lang="en-US" sz="1600" b="1" dirty="0"/>
                <a:t>Consequences of the waivers expiring</a:t>
              </a:r>
            </a:p>
            <a:p>
              <a:pPr algn="ctr"/>
              <a:endParaRPr lang="en-US" sz="1600" b="1" dirty="0"/>
            </a:p>
            <a:p>
              <a:pPr marL="171450" indent="-171450">
                <a:buFont typeface="Arial" panose="020B0604020202020204" pitchFamily="34" charset="0"/>
                <a:buChar char="•"/>
              </a:pPr>
              <a:r>
                <a:rPr lang="en-US" sz="1200" dirty="0"/>
                <a:t>Oil prices have fallen by </a:t>
              </a:r>
              <a:r>
                <a:rPr lang="en-US" sz="1200" b="1" dirty="0"/>
                <a:t>20% </a:t>
              </a:r>
              <a:r>
                <a:rPr lang="en-US" sz="1200" dirty="0"/>
                <a:t>since April 2019</a:t>
              </a:r>
            </a:p>
            <a:p>
              <a:pPr marL="171450" indent="-171450">
                <a:buFont typeface="Arial" panose="020B0604020202020204" pitchFamily="34" charset="0"/>
                <a:buChar char="•"/>
              </a:pPr>
              <a:r>
                <a:rPr lang="en-US" sz="1200" dirty="0"/>
                <a:t>Tensions in the Middle East, supply problems in Venezuela and Libya, and lower Chinese demand due to the trade war with the US have all affected global demand</a:t>
              </a:r>
            </a:p>
            <a:p>
              <a:pPr marL="171450" indent="-171450">
                <a:buFont typeface="Arial" panose="020B0604020202020204" pitchFamily="34" charset="0"/>
                <a:buChar char="•"/>
              </a:pPr>
              <a:r>
                <a:rPr lang="en-US" sz="1200" dirty="0"/>
                <a:t>If Iran were to close the Strait of Hormuz, through which 28.9% of all maritime oil trade travels, it could result in war with the US and its allies</a:t>
              </a:r>
            </a:p>
          </p:txBody>
        </p:sp>
      </p:grpSp>
      <p:sp>
        <p:nvSpPr>
          <p:cNvPr id="18" name="TextBox 17"/>
          <p:cNvSpPr txBox="1"/>
          <p:nvPr/>
        </p:nvSpPr>
        <p:spPr>
          <a:xfrm>
            <a:off x="399177" y="1408754"/>
            <a:ext cx="2176346" cy="338554"/>
          </a:xfrm>
          <a:prstGeom prst="rect">
            <a:avLst/>
          </a:prstGeom>
          <a:noFill/>
        </p:spPr>
        <p:txBody>
          <a:bodyPr wrap="square" rtlCol="0">
            <a:spAutoFit/>
          </a:bodyPr>
          <a:lstStyle/>
          <a:p>
            <a:pPr algn="ctr"/>
            <a:r>
              <a:rPr lang="en-US" sz="1600" b="1" dirty="0"/>
              <a:t>Waivers expired:</a:t>
            </a:r>
          </a:p>
        </p:txBody>
      </p:sp>
      <p:grpSp>
        <p:nvGrpSpPr>
          <p:cNvPr id="19" name="Group 18">
            <a:extLst>
              <a:ext uri="{FF2B5EF4-FFF2-40B4-BE49-F238E27FC236}">
                <a16:creationId xmlns:a16="http://schemas.microsoft.com/office/drawing/2014/main" id="{C93042B4-A7F1-E241-A72B-1D7CEFE8E6A8}"/>
              </a:ext>
            </a:extLst>
          </p:cNvPr>
          <p:cNvGrpSpPr/>
          <p:nvPr/>
        </p:nvGrpSpPr>
        <p:grpSpPr>
          <a:xfrm>
            <a:off x="641342" y="1779616"/>
            <a:ext cx="1904925" cy="3905641"/>
            <a:chOff x="1198049" y="2246546"/>
            <a:chExt cx="1904925" cy="3905641"/>
          </a:xfrm>
        </p:grpSpPr>
        <p:pic>
          <p:nvPicPr>
            <p:cNvPr id="20" name="Picture 19"/>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273298" y="4361434"/>
              <a:ext cx="548640" cy="548640"/>
            </a:xfrm>
            <a:prstGeom prst="rect">
              <a:avLst/>
            </a:prstGeom>
          </p:spPr>
        </p:pic>
        <p:grpSp>
          <p:nvGrpSpPr>
            <p:cNvPr id="21" name="Group 20"/>
            <p:cNvGrpSpPr/>
            <p:nvPr/>
          </p:nvGrpSpPr>
          <p:grpSpPr>
            <a:xfrm>
              <a:off x="1241294" y="2246546"/>
              <a:ext cx="1861680" cy="2940527"/>
              <a:chOff x="767397" y="2434974"/>
              <a:chExt cx="1861680" cy="2940527"/>
            </a:xfrm>
          </p:grpSpPr>
          <p:grpSp>
            <p:nvGrpSpPr>
              <p:cNvPr id="27" name="Group 26"/>
              <p:cNvGrpSpPr/>
              <p:nvPr/>
            </p:nvGrpSpPr>
            <p:grpSpPr>
              <a:xfrm>
                <a:off x="767397" y="2434974"/>
                <a:ext cx="648208" cy="825708"/>
                <a:chOff x="9616885" y="2472687"/>
                <a:chExt cx="648208" cy="825708"/>
              </a:xfrm>
            </p:grpSpPr>
            <p:sp>
              <p:nvSpPr>
                <p:cNvPr id="40" name="TextBox 39"/>
                <p:cNvSpPr txBox="1"/>
                <p:nvPr/>
              </p:nvSpPr>
              <p:spPr>
                <a:xfrm>
                  <a:off x="9616885" y="3021396"/>
                  <a:ext cx="648208" cy="276999"/>
                </a:xfrm>
                <a:prstGeom prst="rect">
                  <a:avLst/>
                </a:prstGeom>
                <a:noFill/>
              </p:spPr>
              <p:txBody>
                <a:bodyPr wrap="square" rtlCol="0">
                  <a:spAutoFit/>
                </a:bodyPr>
                <a:lstStyle/>
                <a:p>
                  <a:pPr algn="ctr"/>
                  <a:r>
                    <a:rPr lang="en-US" sz="1200" b="1" dirty="0"/>
                    <a:t>China</a:t>
                  </a:r>
                </a:p>
              </p:txBody>
            </p:sp>
            <p:pic>
              <p:nvPicPr>
                <p:cNvPr id="41" name="Picture 40"/>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9648889" y="2472687"/>
                  <a:ext cx="548640" cy="548640"/>
                </a:xfrm>
                <a:prstGeom prst="rect">
                  <a:avLst/>
                </a:prstGeom>
              </p:spPr>
            </p:pic>
          </p:grpSp>
          <p:grpSp>
            <p:nvGrpSpPr>
              <p:cNvPr id="28" name="Group 27"/>
              <p:cNvGrpSpPr/>
              <p:nvPr/>
            </p:nvGrpSpPr>
            <p:grpSpPr>
              <a:xfrm>
                <a:off x="767397" y="3458783"/>
                <a:ext cx="612648" cy="825707"/>
                <a:chOff x="9360091" y="3329323"/>
                <a:chExt cx="612648" cy="825707"/>
              </a:xfrm>
            </p:grpSpPr>
            <p:sp>
              <p:nvSpPr>
                <p:cNvPr id="38" name="TextBox 37"/>
                <p:cNvSpPr txBox="1"/>
                <p:nvPr/>
              </p:nvSpPr>
              <p:spPr>
                <a:xfrm>
                  <a:off x="9360091" y="3878031"/>
                  <a:ext cx="612648" cy="276999"/>
                </a:xfrm>
                <a:prstGeom prst="rect">
                  <a:avLst/>
                </a:prstGeom>
                <a:noFill/>
              </p:spPr>
              <p:txBody>
                <a:bodyPr wrap="square" rtlCol="0">
                  <a:spAutoFit/>
                </a:bodyPr>
                <a:lstStyle/>
                <a:p>
                  <a:pPr algn="ctr"/>
                  <a:r>
                    <a:rPr lang="en-US" sz="1200" b="1" dirty="0"/>
                    <a:t>India</a:t>
                  </a:r>
                </a:p>
              </p:txBody>
            </p:sp>
            <p:pic>
              <p:nvPicPr>
                <p:cNvPr id="39" name="Picture 38"/>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9392095" y="3329323"/>
                  <a:ext cx="548640" cy="548640"/>
                </a:xfrm>
                <a:prstGeom prst="rect">
                  <a:avLst/>
                </a:prstGeom>
              </p:spPr>
            </p:pic>
          </p:grpSp>
          <p:grpSp>
            <p:nvGrpSpPr>
              <p:cNvPr id="29" name="Group 28"/>
              <p:cNvGrpSpPr/>
              <p:nvPr/>
            </p:nvGrpSpPr>
            <p:grpSpPr>
              <a:xfrm>
                <a:off x="1706555" y="4549862"/>
                <a:ext cx="699136" cy="825639"/>
                <a:chOff x="9710604" y="4038471"/>
                <a:chExt cx="699136" cy="825639"/>
              </a:xfrm>
            </p:grpSpPr>
            <p:sp>
              <p:nvSpPr>
                <p:cNvPr id="36" name="TextBox 35"/>
                <p:cNvSpPr txBox="1"/>
                <p:nvPr/>
              </p:nvSpPr>
              <p:spPr>
                <a:xfrm>
                  <a:off x="9710604" y="4587111"/>
                  <a:ext cx="699136" cy="276999"/>
                </a:xfrm>
                <a:prstGeom prst="rect">
                  <a:avLst/>
                </a:prstGeom>
                <a:noFill/>
              </p:spPr>
              <p:txBody>
                <a:bodyPr wrap="square" rtlCol="0">
                  <a:spAutoFit/>
                </a:bodyPr>
                <a:lstStyle/>
                <a:p>
                  <a:pPr algn="ctr"/>
                  <a:r>
                    <a:rPr lang="en-US" sz="1200" b="1" dirty="0"/>
                    <a:t>Japan</a:t>
                  </a:r>
                </a:p>
              </p:txBody>
            </p:sp>
            <p:pic>
              <p:nvPicPr>
                <p:cNvPr id="37" name="Picture 36"/>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9785852" y="4038471"/>
                  <a:ext cx="548640" cy="548640"/>
                </a:xfrm>
                <a:prstGeom prst="rect">
                  <a:avLst/>
                </a:prstGeom>
              </p:spPr>
            </p:pic>
          </p:grpSp>
          <p:grpSp>
            <p:nvGrpSpPr>
              <p:cNvPr id="30" name="Group 29"/>
              <p:cNvGrpSpPr/>
              <p:nvPr/>
            </p:nvGrpSpPr>
            <p:grpSpPr>
              <a:xfrm>
                <a:off x="1447609" y="2434974"/>
                <a:ext cx="1181468" cy="835222"/>
                <a:chOff x="6572441" y="3914319"/>
                <a:chExt cx="1181468" cy="835222"/>
              </a:xfrm>
            </p:grpSpPr>
            <p:sp>
              <p:nvSpPr>
                <p:cNvPr id="34" name="TextBox 33"/>
                <p:cNvSpPr txBox="1"/>
                <p:nvPr/>
              </p:nvSpPr>
              <p:spPr>
                <a:xfrm>
                  <a:off x="6572441" y="4472542"/>
                  <a:ext cx="1181468" cy="276999"/>
                </a:xfrm>
                <a:prstGeom prst="rect">
                  <a:avLst/>
                </a:prstGeom>
                <a:noFill/>
              </p:spPr>
              <p:txBody>
                <a:bodyPr wrap="square" rtlCol="0">
                  <a:spAutoFit/>
                </a:bodyPr>
                <a:lstStyle/>
                <a:p>
                  <a:pPr algn="ctr"/>
                  <a:r>
                    <a:rPr lang="en-US" sz="1200" b="1" dirty="0"/>
                    <a:t>South Korea</a:t>
                  </a:r>
                </a:p>
              </p:txBody>
            </p:sp>
            <p:pic>
              <p:nvPicPr>
                <p:cNvPr id="35" name="Picture 34"/>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6906635" y="3914319"/>
                  <a:ext cx="548640" cy="548640"/>
                </a:xfrm>
                <a:prstGeom prst="rect">
                  <a:avLst/>
                </a:prstGeom>
              </p:spPr>
            </p:pic>
          </p:grpSp>
          <p:grpSp>
            <p:nvGrpSpPr>
              <p:cNvPr id="31" name="Group 30"/>
              <p:cNvGrpSpPr/>
              <p:nvPr/>
            </p:nvGrpSpPr>
            <p:grpSpPr>
              <a:xfrm>
                <a:off x="1670995" y="3458783"/>
                <a:ext cx="745173" cy="823392"/>
                <a:chOff x="9049823" y="5204434"/>
                <a:chExt cx="745173" cy="823392"/>
              </a:xfrm>
            </p:grpSpPr>
            <p:sp>
              <p:nvSpPr>
                <p:cNvPr id="32" name="TextBox 31"/>
                <p:cNvSpPr txBox="1"/>
                <p:nvPr/>
              </p:nvSpPr>
              <p:spPr>
                <a:xfrm>
                  <a:off x="9049823" y="5753142"/>
                  <a:ext cx="745173" cy="274684"/>
                </a:xfrm>
                <a:prstGeom prst="rect">
                  <a:avLst/>
                </a:prstGeom>
                <a:noFill/>
              </p:spPr>
              <p:txBody>
                <a:bodyPr wrap="square" rtlCol="0">
                  <a:spAutoFit/>
                </a:bodyPr>
                <a:lstStyle/>
                <a:p>
                  <a:pPr algn="ctr"/>
                  <a:r>
                    <a:rPr lang="en-US" sz="1200" b="1" dirty="0"/>
                    <a:t>Turkey</a:t>
                  </a:r>
                </a:p>
              </p:txBody>
            </p:sp>
            <p:pic>
              <p:nvPicPr>
                <p:cNvPr id="33" name="Picture 32"/>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9160631" y="5204434"/>
                  <a:ext cx="548640" cy="548640"/>
                </a:xfrm>
                <a:prstGeom prst="rect">
                  <a:avLst/>
                </a:prstGeom>
              </p:spPr>
            </p:pic>
          </p:grpSp>
        </p:grpSp>
        <p:sp>
          <p:nvSpPr>
            <p:cNvPr id="22" name="TextBox 21"/>
            <p:cNvSpPr txBox="1"/>
            <p:nvPr/>
          </p:nvSpPr>
          <p:spPr>
            <a:xfrm>
              <a:off x="1198049" y="4910074"/>
              <a:ext cx="824493" cy="284137"/>
            </a:xfrm>
            <a:prstGeom prst="rect">
              <a:avLst/>
            </a:prstGeom>
            <a:noFill/>
          </p:spPr>
          <p:txBody>
            <a:bodyPr wrap="square" rtlCol="0">
              <a:spAutoFit/>
            </a:bodyPr>
            <a:lstStyle/>
            <a:p>
              <a:pPr algn="ctr"/>
              <a:r>
                <a:rPr lang="en-US" sz="1200" b="1" dirty="0"/>
                <a:t>Taiwan</a:t>
              </a:r>
            </a:p>
          </p:txBody>
        </p:sp>
        <p:pic>
          <p:nvPicPr>
            <p:cNvPr id="23" name="Picture 22"/>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1273298" y="5319342"/>
              <a:ext cx="548640" cy="548640"/>
            </a:xfrm>
            <a:prstGeom prst="rect">
              <a:avLst/>
            </a:prstGeom>
          </p:spPr>
        </p:pic>
        <p:pic>
          <p:nvPicPr>
            <p:cNvPr id="24" name="Picture 23"/>
            <p:cNvPicPr>
              <a:picLocks noChangeAspect="1"/>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2255700" y="5326480"/>
              <a:ext cx="548640" cy="548640"/>
            </a:xfrm>
            <a:prstGeom prst="rect">
              <a:avLst/>
            </a:prstGeom>
          </p:spPr>
        </p:pic>
        <p:sp>
          <p:nvSpPr>
            <p:cNvPr id="25" name="TextBox 24"/>
            <p:cNvSpPr txBox="1"/>
            <p:nvPr/>
          </p:nvSpPr>
          <p:spPr>
            <a:xfrm>
              <a:off x="1198050" y="5875188"/>
              <a:ext cx="699136" cy="276999"/>
            </a:xfrm>
            <a:prstGeom prst="rect">
              <a:avLst/>
            </a:prstGeom>
            <a:noFill/>
          </p:spPr>
          <p:txBody>
            <a:bodyPr wrap="square" rtlCol="0">
              <a:spAutoFit/>
            </a:bodyPr>
            <a:lstStyle/>
            <a:p>
              <a:pPr algn="ctr"/>
              <a:r>
                <a:rPr lang="en-US" sz="1200" b="1" dirty="0"/>
                <a:t>Italy</a:t>
              </a:r>
            </a:p>
          </p:txBody>
        </p:sp>
        <p:sp>
          <p:nvSpPr>
            <p:cNvPr id="26" name="TextBox 25"/>
            <p:cNvSpPr txBox="1"/>
            <p:nvPr/>
          </p:nvSpPr>
          <p:spPr>
            <a:xfrm>
              <a:off x="2144892" y="5875188"/>
              <a:ext cx="734696" cy="276999"/>
            </a:xfrm>
            <a:prstGeom prst="rect">
              <a:avLst/>
            </a:prstGeom>
            <a:noFill/>
          </p:spPr>
          <p:txBody>
            <a:bodyPr wrap="square" rtlCol="0">
              <a:spAutoFit/>
            </a:bodyPr>
            <a:lstStyle/>
            <a:p>
              <a:pPr algn="ctr"/>
              <a:r>
                <a:rPr lang="en-US" sz="1200" b="1" dirty="0"/>
                <a:t>Greece</a:t>
              </a:r>
            </a:p>
          </p:txBody>
        </p:sp>
      </p:grpSp>
      <p:grpSp>
        <p:nvGrpSpPr>
          <p:cNvPr id="2" name="Group 1"/>
          <p:cNvGrpSpPr/>
          <p:nvPr/>
        </p:nvGrpSpPr>
        <p:grpSpPr>
          <a:xfrm>
            <a:off x="4756193" y="1408754"/>
            <a:ext cx="1441704" cy="4486377"/>
            <a:chOff x="5599881" y="1479934"/>
            <a:chExt cx="1441704" cy="4486377"/>
          </a:xfrm>
        </p:grpSpPr>
        <p:grpSp>
          <p:nvGrpSpPr>
            <p:cNvPr id="12" name="Group 11"/>
            <p:cNvGrpSpPr/>
            <p:nvPr/>
          </p:nvGrpSpPr>
          <p:grpSpPr>
            <a:xfrm>
              <a:off x="5599881" y="1479934"/>
              <a:ext cx="1441704" cy="4324237"/>
              <a:chOff x="7231380" y="1952625"/>
              <a:chExt cx="1441704" cy="4324237"/>
            </a:xfrm>
          </p:grpSpPr>
          <p:grpSp>
            <p:nvGrpSpPr>
              <p:cNvPr id="13" name="Group 12"/>
              <p:cNvGrpSpPr/>
              <p:nvPr/>
            </p:nvGrpSpPr>
            <p:grpSpPr>
              <a:xfrm>
                <a:off x="7231380" y="1952625"/>
                <a:ext cx="1441704" cy="2661686"/>
                <a:chOff x="7729728" y="2725462"/>
                <a:chExt cx="1441704" cy="2661686"/>
              </a:xfrm>
            </p:grpSpPr>
            <p:sp>
              <p:nvSpPr>
                <p:cNvPr id="15" name="TextBox 14"/>
                <p:cNvSpPr txBox="1"/>
                <p:nvPr/>
              </p:nvSpPr>
              <p:spPr>
                <a:xfrm>
                  <a:off x="7740396" y="2725462"/>
                  <a:ext cx="1431036" cy="2339102"/>
                </a:xfrm>
                <a:prstGeom prst="rect">
                  <a:avLst/>
                </a:prstGeom>
                <a:noFill/>
              </p:spPr>
              <p:txBody>
                <a:bodyPr wrap="square" rtlCol="0">
                  <a:spAutoFit/>
                </a:bodyPr>
                <a:lstStyle/>
                <a:p>
                  <a:pPr algn="ctr"/>
                  <a:r>
                    <a:rPr lang="en-US" sz="2400" b="1" dirty="0">
                      <a:solidFill>
                        <a:schemeClr val="accent5">
                          <a:lumMod val="75000"/>
                        </a:schemeClr>
                      </a:solidFill>
                    </a:rPr>
                    <a:t>1.3 million</a:t>
                  </a:r>
                </a:p>
                <a:p>
                  <a:pPr algn="ctr"/>
                  <a:r>
                    <a:rPr lang="en-US" sz="1400" b="1" dirty="0">
                      <a:solidFill>
                        <a:schemeClr val="accent5">
                          <a:lumMod val="75000"/>
                        </a:schemeClr>
                      </a:solidFill>
                    </a:rPr>
                    <a:t>barrels of oil exported daily by Iran to buyers like India, China, and South Korea</a:t>
                  </a:r>
                  <a:endParaRPr lang="en-US" sz="1200" b="1" dirty="0">
                    <a:solidFill>
                      <a:schemeClr val="accent5">
                        <a:lumMod val="75000"/>
                      </a:schemeClr>
                    </a:solidFill>
                  </a:endParaRPr>
                </a:p>
              </p:txBody>
            </p:sp>
            <p:sp>
              <p:nvSpPr>
                <p:cNvPr id="16" name="TextBox 15"/>
                <p:cNvSpPr txBox="1"/>
                <p:nvPr/>
              </p:nvSpPr>
              <p:spPr>
                <a:xfrm>
                  <a:off x="7729728" y="4956261"/>
                  <a:ext cx="1431036" cy="430887"/>
                </a:xfrm>
                <a:prstGeom prst="rect">
                  <a:avLst/>
                </a:prstGeom>
                <a:noFill/>
              </p:spPr>
              <p:txBody>
                <a:bodyPr wrap="square" rtlCol="0">
                  <a:spAutoFit/>
                </a:bodyPr>
                <a:lstStyle/>
                <a:p>
                  <a:pPr algn="ctr"/>
                  <a:r>
                    <a:rPr lang="en-US" sz="1050" b="1" dirty="0">
                      <a:solidFill>
                        <a:schemeClr val="bg1">
                          <a:lumMod val="75000"/>
                        </a:schemeClr>
                      </a:solidFill>
                    </a:rPr>
                    <a:t>According to the Financial Times</a:t>
                  </a:r>
                  <a:endParaRPr lang="en-US" sz="600" b="1" dirty="0">
                    <a:solidFill>
                      <a:schemeClr val="bg1">
                        <a:lumMod val="75000"/>
                      </a:schemeClr>
                    </a:solidFill>
                  </a:endParaRPr>
                </a:p>
              </p:txBody>
            </p:sp>
          </p:grpSp>
          <p:sp>
            <p:nvSpPr>
              <p:cNvPr id="14" name="TextBox 13"/>
              <p:cNvSpPr txBox="1"/>
              <p:nvPr/>
            </p:nvSpPr>
            <p:spPr>
              <a:xfrm>
                <a:off x="7242048" y="4737979"/>
                <a:ext cx="1431036" cy="1538883"/>
              </a:xfrm>
              <a:prstGeom prst="rect">
                <a:avLst/>
              </a:prstGeom>
              <a:noFill/>
            </p:spPr>
            <p:txBody>
              <a:bodyPr wrap="square" rtlCol="0">
                <a:spAutoFit/>
              </a:bodyPr>
              <a:lstStyle/>
              <a:p>
                <a:pPr algn="ctr"/>
                <a:r>
                  <a:rPr lang="en-US" sz="2400" b="1" dirty="0">
                    <a:solidFill>
                      <a:schemeClr val="accent5">
                        <a:lumMod val="75000"/>
                      </a:schemeClr>
                    </a:solidFill>
                  </a:rPr>
                  <a:t>47.6%</a:t>
                </a:r>
              </a:p>
              <a:p>
                <a:pPr algn="ctr"/>
                <a:r>
                  <a:rPr lang="en-US" sz="1400" b="1" dirty="0">
                    <a:solidFill>
                      <a:schemeClr val="accent5">
                        <a:lumMod val="75000"/>
                      </a:schemeClr>
                    </a:solidFill>
                  </a:rPr>
                  <a:t>Of 2018 Iranian revenue came from oil</a:t>
                </a:r>
                <a:endParaRPr lang="en-US" sz="900" b="1" dirty="0">
                  <a:solidFill>
                    <a:schemeClr val="accent5">
                      <a:lumMod val="75000"/>
                    </a:schemeClr>
                  </a:solidFill>
                </a:endParaRPr>
              </a:p>
            </p:txBody>
          </p:sp>
        </p:grpSp>
        <p:sp>
          <p:nvSpPr>
            <p:cNvPr id="42" name="TextBox 41"/>
            <p:cNvSpPr txBox="1"/>
            <p:nvPr/>
          </p:nvSpPr>
          <p:spPr>
            <a:xfrm>
              <a:off x="5610549" y="5712395"/>
              <a:ext cx="1431036" cy="253916"/>
            </a:xfrm>
            <a:prstGeom prst="rect">
              <a:avLst/>
            </a:prstGeom>
            <a:noFill/>
          </p:spPr>
          <p:txBody>
            <a:bodyPr wrap="square" rtlCol="0">
              <a:spAutoFit/>
            </a:bodyPr>
            <a:lstStyle/>
            <a:p>
              <a:pPr algn="ctr"/>
              <a:r>
                <a:rPr lang="en-US" sz="1050" b="1" dirty="0">
                  <a:solidFill>
                    <a:schemeClr val="bg1">
                      <a:lumMod val="75000"/>
                    </a:schemeClr>
                  </a:solidFill>
                </a:rPr>
                <a:t>According to OPEC</a:t>
              </a:r>
              <a:endParaRPr lang="en-US" sz="600" b="1" dirty="0">
                <a:solidFill>
                  <a:schemeClr val="bg1">
                    <a:lumMod val="75000"/>
                  </a:schemeClr>
                </a:solidFill>
              </a:endParaRPr>
            </a:p>
          </p:txBody>
        </p:sp>
      </p:grpSp>
    </p:spTree>
    <p:extLst>
      <p:ext uri="{BB962C8B-B14F-4D97-AF65-F5344CB8AC3E}">
        <p14:creationId xmlns:p14="http://schemas.microsoft.com/office/powerpoint/2010/main" val="53982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Presentation Center | Slide last updated on: June 28, 2019</a:t>
            </a:r>
          </a:p>
        </p:txBody>
      </p:sp>
      <p:sp>
        <p:nvSpPr>
          <p:cNvPr id="15" name="Text Placeholder 18"/>
          <p:cNvSpPr txBox="1">
            <a:spLocks/>
          </p:cNvSpPr>
          <p:nvPr/>
        </p:nvSpPr>
        <p:spPr bwMode="auto">
          <a:xfrm>
            <a:off x="404807" y="6227094"/>
            <a:ext cx="8247721" cy="28081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Utility Dive, E&amp;E Mews, FERC, Green Tech Media, Twitter. </a:t>
            </a:r>
          </a:p>
        </p:txBody>
      </p:sp>
      <p:sp>
        <p:nvSpPr>
          <p:cNvPr id="5" name="Slide Number Placeholder 4"/>
          <p:cNvSpPr>
            <a:spLocks noGrp="1"/>
          </p:cNvSpPr>
          <p:nvPr>
            <p:ph type="sldNum" sz="quarter" idx="12"/>
          </p:nvPr>
        </p:nvSpPr>
        <p:spPr>
          <a:xfrm>
            <a:off x="8420099" y="6427104"/>
            <a:ext cx="316645" cy="323353"/>
          </a:xfrm>
        </p:spPr>
        <p:txBody>
          <a:bodyPr/>
          <a:lstStyle/>
          <a:p>
            <a:fld id="{BEFBC90E-502A-A54D-9BAE-6F74229062B0}" type="slidenum">
              <a:rPr lang="en-US" smtClean="0"/>
              <a:pPr/>
              <a:t>12</a:t>
            </a:fld>
            <a:endParaRPr lang="en-US" dirty="0"/>
          </a:p>
        </p:txBody>
      </p:sp>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The White House has not yet nominated FERC replacements</a:t>
            </a:r>
          </a:p>
        </p:txBody>
      </p:sp>
      <p:sp>
        <p:nvSpPr>
          <p:cNvPr id="8"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02336" y="1417320"/>
            <a:ext cx="7874001" cy="300673"/>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In January, FERC Chair Kevin McIntyre passed away and Commissioner Cheryl LaFleur announced her departure</a:t>
            </a:r>
          </a:p>
        </p:txBody>
      </p:sp>
      <p:sp>
        <p:nvSpPr>
          <p:cNvPr id="10" name="Rounded Rectangle 9"/>
          <p:cNvSpPr/>
          <p:nvPr/>
        </p:nvSpPr>
        <p:spPr>
          <a:xfrm>
            <a:off x="482849" y="1913185"/>
            <a:ext cx="2606040" cy="401468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046488" y="1913186"/>
            <a:ext cx="2606040" cy="4000596"/>
          </a:xfrm>
          <a:prstGeom prst="round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77249" y="1917773"/>
            <a:ext cx="2417240" cy="523220"/>
          </a:xfrm>
          <a:prstGeom prst="rect">
            <a:avLst/>
          </a:prstGeom>
          <a:noFill/>
        </p:spPr>
        <p:txBody>
          <a:bodyPr wrap="square" rtlCol="0">
            <a:spAutoFit/>
          </a:bodyPr>
          <a:lstStyle/>
          <a:p>
            <a:pPr algn="ctr"/>
            <a:r>
              <a:rPr lang="en-US" sz="1400" b="1" dirty="0"/>
              <a:t>Kevin McIntyre (R): </a:t>
            </a:r>
          </a:p>
          <a:p>
            <a:pPr algn="ctr"/>
            <a:r>
              <a:rPr lang="en-US" sz="1400" b="1" dirty="0"/>
              <a:t>biography</a:t>
            </a:r>
          </a:p>
        </p:txBody>
      </p:sp>
      <p:sp>
        <p:nvSpPr>
          <p:cNvPr id="13" name="TextBox 12"/>
          <p:cNvSpPr txBox="1"/>
          <p:nvPr/>
        </p:nvSpPr>
        <p:spPr>
          <a:xfrm>
            <a:off x="6151843" y="1917773"/>
            <a:ext cx="2395330" cy="307777"/>
          </a:xfrm>
          <a:prstGeom prst="rect">
            <a:avLst/>
          </a:prstGeom>
          <a:noFill/>
        </p:spPr>
        <p:txBody>
          <a:bodyPr wrap="square" rtlCol="0">
            <a:spAutoFit/>
          </a:bodyPr>
          <a:lstStyle/>
          <a:p>
            <a:pPr algn="ctr"/>
            <a:r>
              <a:rPr lang="en-US" sz="1400" b="1" dirty="0"/>
              <a:t>What comes next?</a:t>
            </a:r>
          </a:p>
        </p:txBody>
      </p:sp>
      <p:pic>
        <p:nvPicPr>
          <p:cNvPr id="17" name="Picture 16">
            <a:extLst>
              <a:ext uri="{FF2B5EF4-FFF2-40B4-BE49-F238E27FC236}">
                <a16:creationId xmlns:a16="http://schemas.microsoft.com/office/drawing/2014/main" id="{77A702A6-C83D-1047-9C72-7C5D108C0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21" b="20953"/>
          <a:stretch/>
        </p:blipFill>
        <p:spPr>
          <a:xfrm>
            <a:off x="1246373" y="2488021"/>
            <a:ext cx="1078992" cy="1078992"/>
          </a:xfrm>
          <a:prstGeom prst="ellipse">
            <a:avLst/>
          </a:prstGeom>
          <a:ln w="19050">
            <a:solidFill>
              <a:srgbClr val="A02C1C"/>
            </a:solidFill>
          </a:ln>
        </p:spPr>
      </p:pic>
      <p:sp>
        <p:nvSpPr>
          <p:cNvPr id="18" name="Rectangle 17"/>
          <p:cNvSpPr/>
          <p:nvPr/>
        </p:nvSpPr>
        <p:spPr>
          <a:xfrm>
            <a:off x="503175" y="3571901"/>
            <a:ext cx="2552143" cy="2335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McIntyre was confirmed as FERC chairman in November of 2017</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He was diagnosed with brain cancer in 2017, voluntarily stepped down from chairman to commissioner in Oct. of 2018, and passed away on Jan. 2, 2019</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At FERC, McIntyre rejected a DOE proposal to subsidize nuclear and coal power plants, worked on cutting environmental permitting time for large infrastructure projects, and led reviews of US grid resilience and natural gas pipeline certification</a:t>
            </a:r>
          </a:p>
        </p:txBody>
      </p:sp>
      <p:sp>
        <p:nvSpPr>
          <p:cNvPr id="19" name="Rectangle 18"/>
          <p:cNvSpPr/>
          <p:nvPr/>
        </p:nvSpPr>
        <p:spPr>
          <a:xfrm>
            <a:off x="6046489" y="3571901"/>
            <a:ext cx="2606040" cy="2340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No political party can hold more than three of FERC’s five seats</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President Trump must nominate a Democrat and a Republican to fill the two empty seats</a:t>
            </a:r>
          </a:p>
          <a:p>
            <a:pPr marL="151287" indent="-151287">
              <a:spcAft>
                <a:spcPts val="400"/>
              </a:spcAft>
              <a:buFont typeface="Arial" panose="020B0604020202020204" pitchFamily="34" charset="0"/>
              <a:buChar char="•"/>
            </a:pPr>
            <a:endParaRPr lang="en-US" sz="1000" dirty="0">
              <a:solidFill>
                <a:schemeClr val="tx1"/>
              </a:solidFill>
              <a:latin typeface="Georgia" panose="02040502050405020303" pitchFamily="18" charset="0"/>
            </a:endParaRPr>
          </a:p>
        </p:txBody>
      </p:sp>
      <p:sp>
        <p:nvSpPr>
          <p:cNvPr id="20" name="Rounded Rectangle 19"/>
          <p:cNvSpPr/>
          <p:nvPr/>
        </p:nvSpPr>
        <p:spPr>
          <a:xfrm>
            <a:off x="3264669" y="1913186"/>
            <a:ext cx="2606040" cy="400059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345176" y="1917773"/>
            <a:ext cx="2445026" cy="523220"/>
          </a:xfrm>
          <a:prstGeom prst="rect">
            <a:avLst/>
          </a:prstGeom>
          <a:noFill/>
        </p:spPr>
        <p:txBody>
          <a:bodyPr wrap="square" rtlCol="0">
            <a:spAutoFit/>
          </a:bodyPr>
          <a:lstStyle/>
          <a:p>
            <a:pPr algn="ctr"/>
            <a:r>
              <a:rPr lang="en-US" sz="1400" b="1" dirty="0"/>
              <a:t>Cheryl LaFleur (D): </a:t>
            </a:r>
          </a:p>
          <a:p>
            <a:pPr algn="ctr"/>
            <a:r>
              <a:rPr lang="en-US" sz="1400" b="1" dirty="0"/>
              <a:t>biography</a:t>
            </a:r>
          </a:p>
        </p:txBody>
      </p:sp>
      <p:sp>
        <p:nvSpPr>
          <p:cNvPr id="23" name="Rectangle 22"/>
          <p:cNvSpPr/>
          <p:nvPr/>
        </p:nvSpPr>
        <p:spPr>
          <a:xfrm>
            <a:off x="3264668" y="3571901"/>
            <a:ext cx="2606041" cy="232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LaFleur was confirmed in 2010 </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In Jan. of 2019, Senate Democrats informed her that she would not be re-nominated and she announced via Twitter that she would not seek a third FERC term</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She is FERC’s longest-serving member and the only regulator with experience at an electric utility</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She announced in June that she will leave at the end of August 2019</a:t>
            </a:r>
          </a:p>
        </p:txBody>
      </p:sp>
      <p:pic>
        <p:nvPicPr>
          <p:cNvPr id="24" name="Picture 23">
            <a:extLst>
              <a:ext uri="{FF2B5EF4-FFF2-40B4-BE49-F238E27FC236}">
                <a16:creationId xmlns:a16="http://schemas.microsoft.com/office/drawing/2014/main" id="{77A702A6-C83D-1047-9C72-7C5D108C03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 t="2157" r="75" b="25263"/>
          <a:stretch/>
        </p:blipFill>
        <p:spPr>
          <a:xfrm>
            <a:off x="4028193" y="2488021"/>
            <a:ext cx="1078992" cy="1078992"/>
          </a:xfrm>
          <a:prstGeom prst="ellipse">
            <a:avLst/>
          </a:prstGeom>
          <a:ln w="19050">
            <a:solidFill>
              <a:srgbClr val="284D81"/>
            </a:solidFill>
          </a:ln>
        </p:spPr>
      </p:pic>
      <p:grpSp>
        <p:nvGrpSpPr>
          <p:cNvPr id="16" name="Group 15"/>
          <p:cNvGrpSpPr/>
          <p:nvPr/>
        </p:nvGrpSpPr>
        <p:grpSpPr>
          <a:xfrm>
            <a:off x="6220060" y="2493543"/>
            <a:ext cx="1078992" cy="1078992"/>
            <a:chOff x="-1430226" y="3317899"/>
            <a:chExt cx="822683" cy="822683"/>
          </a:xfrm>
        </p:grpSpPr>
        <p:sp>
          <p:nvSpPr>
            <p:cNvPr id="25" name="Oval 24"/>
            <p:cNvSpPr>
              <a:spLocks noChangeAspect="1"/>
            </p:cNvSpPr>
            <p:nvPr/>
          </p:nvSpPr>
          <p:spPr>
            <a:xfrm>
              <a:off x="-1430226" y="3317899"/>
              <a:ext cx="822683" cy="822683"/>
            </a:xfrm>
            <a:prstGeom prst="ellipse">
              <a:avLst/>
            </a:prstGeom>
            <a:solidFill>
              <a:srgbClr val="284D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9768" y="3388357"/>
              <a:ext cx="681765" cy="681765"/>
            </a:xfrm>
            <a:prstGeom prst="rect">
              <a:avLst/>
            </a:prstGeom>
          </p:spPr>
        </p:pic>
      </p:grpSp>
      <p:grpSp>
        <p:nvGrpSpPr>
          <p:cNvPr id="29" name="Group 28"/>
          <p:cNvGrpSpPr/>
          <p:nvPr/>
        </p:nvGrpSpPr>
        <p:grpSpPr>
          <a:xfrm>
            <a:off x="7390820" y="2493543"/>
            <a:ext cx="1078992" cy="1078992"/>
            <a:chOff x="-1430226" y="3317899"/>
            <a:chExt cx="822683" cy="822683"/>
          </a:xfrm>
        </p:grpSpPr>
        <p:sp>
          <p:nvSpPr>
            <p:cNvPr id="30" name="Oval 29"/>
            <p:cNvSpPr>
              <a:spLocks noChangeAspect="1"/>
            </p:cNvSpPr>
            <p:nvPr/>
          </p:nvSpPr>
          <p:spPr>
            <a:xfrm>
              <a:off x="-1430226" y="3317899"/>
              <a:ext cx="822683" cy="822683"/>
            </a:xfrm>
            <a:prstGeom prst="ellipse">
              <a:avLst/>
            </a:prstGeom>
            <a:solidFill>
              <a:srgbClr val="A02C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9768" y="3388357"/>
              <a:ext cx="681765" cy="681765"/>
            </a:xfrm>
            <a:prstGeom prst="rect">
              <a:avLst/>
            </a:prstGeom>
          </p:spPr>
        </p:pic>
      </p:grpSp>
    </p:spTree>
    <p:extLst>
      <p:ext uri="{BB962C8B-B14F-4D97-AF65-F5344CB8AC3E}">
        <p14:creationId xmlns:p14="http://schemas.microsoft.com/office/powerpoint/2010/main" val="269934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Presentation Center | Slide last updated on: June 28, 2019</a:t>
            </a:r>
          </a:p>
        </p:txBody>
      </p:sp>
      <p:sp>
        <p:nvSpPr>
          <p:cNvPr id="15" name="Text Placeholder 18"/>
          <p:cNvSpPr txBox="1">
            <a:spLocks/>
          </p:cNvSpPr>
          <p:nvPr/>
        </p:nvSpPr>
        <p:spPr bwMode="auto">
          <a:xfrm>
            <a:off x="404807" y="6217366"/>
            <a:ext cx="8247721" cy="20524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The Washington Post, PBS. </a:t>
            </a:r>
          </a:p>
        </p:txBody>
      </p:sp>
      <p:sp>
        <p:nvSpPr>
          <p:cNvPr id="5" name="Slide Number Placeholder 4"/>
          <p:cNvSpPr>
            <a:spLocks noGrp="1"/>
          </p:cNvSpPr>
          <p:nvPr>
            <p:ph type="sldNum" sz="quarter" idx="12"/>
          </p:nvPr>
        </p:nvSpPr>
        <p:spPr>
          <a:xfrm>
            <a:off x="8420099" y="6427104"/>
            <a:ext cx="316645" cy="323353"/>
          </a:xfrm>
        </p:spPr>
        <p:txBody>
          <a:bodyPr/>
          <a:lstStyle/>
          <a:p>
            <a:fld id="{BEFBC90E-502A-A54D-9BAE-6F74229062B0}" type="slidenum">
              <a:rPr lang="en-US" smtClean="0"/>
              <a:pPr/>
              <a:t>13</a:t>
            </a:fld>
            <a:endParaRPr lang="en-US" dirty="0"/>
          </a:p>
        </p:txBody>
      </p:sp>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nSpc>
                <a:spcPct val="100000"/>
              </a:lnSpc>
              <a:defRPr/>
            </a:pPr>
            <a:r>
              <a:rPr lang="en-US" altLang="en-US" sz="2000" dirty="0"/>
              <a:t>David Bernhardt was confirmed as Department of the Interior Secretary on April 11, 2019</a:t>
            </a:r>
          </a:p>
        </p:txBody>
      </p:sp>
      <p:sp>
        <p:nvSpPr>
          <p:cNvPr id="8"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19099" y="1493847"/>
            <a:ext cx="7874001" cy="300673"/>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Bernhardt had served as Acting Secretary after former Secretary Ryan Zinke resigned</a:t>
            </a:r>
          </a:p>
        </p:txBody>
      </p:sp>
      <p:sp>
        <p:nvSpPr>
          <p:cNvPr id="10" name="Rounded Rectangle 9"/>
          <p:cNvSpPr/>
          <p:nvPr/>
        </p:nvSpPr>
        <p:spPr>
          <a:xfrm>
            <a:off x="401619" y="2037806"/>
            <a:ext cx="3941780" cy="392690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811628" y="2037806"/>
            <a:ext cx="3919996" cy="3926909"/>
          </a:xfrm>
          <a:prstGeom prst="round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17130" y="2091905"/>
            <a:ext cx="3310758" cy="584775"/>
          </a:xfrm>
          <a:prstGeom prst="rect">
            <a:avLst/>
          </a:prstGeom>
          <a:noFill/>
        </p:spPr>
        <p:txBody>
          <a:bodyPr wrap="square" rtlCol="0">
            <a:spAutoFit/>
          </a:bodyPr>
          <a:lstStyle/>
          <a:p>
            <a:pPr algn="ctr"/>
            <a:r>
              <a:rPr lang="en-US" sz="1600" b="1" dirty="0"/>
              <a:t> Previous Secretary Ryan Zinke: biography</a:t>
            </a:r>
          </a:p>
        </p:txBody>
      </p:sp>
      <p:sp>
        <p:nvSpPr>
          <p:cNvPr id="13" name="TextBox 12"/>
          <p:cNvSpPr txBox="1"/>
          <p:nvPr/>
        </p:nvSpPr>
        <p:spPr>
          <a:xfrm>
            <a:off x="5021654" y="2091905"/>
            <a:ext cx="3499945" cy="584775"/>
          </a:xfrm>
          <a:prstGeom prst="rect">
            <a:avLst/>
          </a:prstGeom>
          <a:noFill/>
        </p:spPr>
        <p:txBody>
          <a:bodyPr wrap="square" rtlCol="0">
            <a:spAutoFit/>
          </a:bodyPr>
          <a:lstStyle/>
          <a:p>
            <a:pPr algn="ctr"/>
            <a:r>
              <a:rPr lang="en-US" sz="1600" b="1" dirty="0"/>
              <a:t>Current Secretary David Bernhardt: biography</a:t>
            </a:r>
          </a:p>
        </p:txBody>
      </p:sp>
      <p:pic>
        <p:nvPicPr>
          <p:cNvPr id="17" name="Picture 16">
            <a:extLst>
              <a:ext uri="{FF2B5EF4-FFF2-40B4-BE49-F238E27FC236}">
                <a16:creationId xmlns:a16="http://schemas.microsoft.com/office/drawing/2014/main" id="{77A702A6-C83D-1047-9C72-7C5D108C035B}"/>
              </a:ext>
            </a:extLst>
          </p:cNvPr>
          <p:cNvPicPr>
            <a:picLocks noChangeAspect="1"/>
          </p:cNvPicPr>
          <p:nvPr/>
        </p:nvPicPr>
        <p:blipFill rotWithShape="1">
          <a:blip r:embed="rId3">
            <a:extLst>
              <a:ext uri="{28A0092B-C50C-407E-A947-70E740481C1C}">
                <a14:useLocalDpi xmlns:a14="http://schemas.microsoft.com/office/drawing/2010/main" val="0"/>
              </a:ext>
            </a:extLst>
          </a:blip>
          <a:srcRect t="9677" b="9677"/>
          <a:stretch/>
        </p:blipFill>
        <p:spPr>
          <a:xfrm>
            <a:off x="1833013" y="2689998"/>
            <a:ext cx="1078992" cy="1078992"/>
          </a:xfrm>
          <a:prstGeom prst="ellipse">
            <a:avLst/>
          </a:prstGeom>
          <a:ln w="19050">
            <a:solidFill>
              <a:schemeClr val="accent5"/>
            </a:solidFill>
          </a:ln>
        </p:spPr>
      </p:pic>
      <p:sp>
        <p:nvSpPr>
          <p:cNvPr id="18" name="Rectangle 17"/>
          <p:cNvSpPr/>
          <p:nvPr/>
        </p:nvSpPr>
        <p:spPr>
          <a:xfrm>
            <a:off x="503175" y="3977024"/>
            <a:ext cx="3700964" cy="16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buFont typeface="Arial" panose="020B0604020202020204" pitchFamily="34" charset="0"/>
              <a:buChar char="•"/>
            </a:pPr>
            <a:r>
              <a:rPr lang="en-US" sz="1000" dirty="0">
                <a:solidFill>
                  <a:schemeClr val="tx1"/>
                </a:solidFill>
                <a:latin typeface="Georgia" panose="02040502050405020303" pitchFamily="18" charset="0"/>
              </a:rPr>
              <a:t>Ryan Zinke was confirmed to the position in 2017</a:t>
            </a:r>
          </a:p>
          <a:p>
            <a:pPr marL="151287" indent="-151287">
              <a:buFont typeface="Arial" panose="020B0604020202020204" pitchFamily="34" charset="0"/>
              <a:buChar char="•"/>
            </a:pPr>
            <a:r>
              <a:rPr lang="en-US" sz="1000" dirty="0">
                <a:solidFill>
                  <a:schemeClr val="tx1"/>
                </a:solidFill>
                <a:latin typeface="Georgia" panose="02040502050405020303" pitchFamily="18" charset="0"/>
              </a:rPr>
              <a:t>Zinke announced his resignation in December of 2018, as he faced federal ethics investigations into alleged misuse of funds and conflicts of interest</a:t>
            </a:r>
          </a:p>
          <a:p>
            <a:pPr marL="151287" indent="-151287">
              <a:buFont typeface="Arial" panose="020B0604020202020204" pitchFamily="34" charset="0"/>
              <a:buChar char="•"/>
            </a:pPr>
            <a:r>
              <a:rPr lang="en-US" sz="1000" dirty="0">
                <a:solidFill>
                  <a:schemeClr val="tx1"/>
                </a:solidFill>
                <a:latin typeface="Georgia" panose="02040502050405020303" pitchFamily="18" charset="0"/>
              </a:rPr>
              <a:t>As Secretary, he worked to roll back environmental regulations and promote US energy development</a:t>
            </a:r>
          </a:p>
          <a:p>
            <a:pPr marL="151287" indent="-151287">
              <a:buFont typeface="Arial" panose="020B0604020202020204" pitchFamily="34" charset="0"/>
              <a:buChar char="•"/>
            </a:pPr>
            <a:r>
              <a:rPr lang="en-US" sz="1000" dirty="0">
                <a:solidFill>
                  <a:schemeClr val="tx1"/>
                </a:solidFill>
                <a:latin typeface="Georgia" panose="02040502050405020303" pitchFamily="18" charset="0"/>
              </a:rPr>
              <a:t>Zinke served in Congress before being selected as DOI Secretary</a:t>
            </a:r>
          </a:p>
          <a:p>
            <a:pPr marL="151287" indent="-151287">
              <a:buFont typeface="Arial" panose="020B0604020202020204" pitchFamily="34" charset="0"/>
              <a:buChar char="•"/>
            </a:pPr>
            <a:endParaRPr lang="en-US" sz="1000" dirty="0">
              <a:solidFill>
                <a:schemeClr val="tx1"/>
              </a:solidFill>
              <a:latin typeface="Georgia" panose="02040502050405020303" pitchFamily="18" charset="0"/>
            </a:endParaRPr>
          </a:p>
        </p:txBody>
      </p:sp>
      <p:sp>
        <p:nvSpPr>
          <p:cNvPr id="19" name="Rectangle 18"/>
          <p:cNvSpPr/>
          <p:nvPr/>
        </p:nvSpPr>
        <p:spPr>
          <a:xfrm>
            <a:off x="4908331" y="3977024"/>
            <a:ext cx="3744197" cy="16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buFont typeface="Arial" panose="020B0604020202020204" pitchFamily="34" charset="0"/>
              <a:buChar char="•"/>
            </a:pPr>
            <a:r>
              <a:rPr lang="en-US" sz="1000" dirty="0">
                <a:solidFill>
                  <a:schemeClr val="tx1"/>
                </a:solidFill>
                <a:latin typeface="Georgia" panose="02040502050405020303" pitchFamily="18" charset="0"/>
              </a:rPr>
              <a:t>Acting DOI Secretary </a:t>
            </a:r>
            <a:r>
              <a:rPr lang="en-US" sz="1000" b="1" dirty="0">
                <a:solidFill>
                  <a:schemeClr val="tx1"/>
                </a:solidFill>
                <a:latin typeface="Georgia" panose="02040502050405020303" pitchFamily="18" charset="0"/>
              </a:rPr>
              <a:t>David Bernhardt </a:t>
            </a:r>
            <a:r>
              <a:rPr lang="en-US" sz="1000" dirty="0">
                <a:solidFill>
                  <a:schemeClr val="tx1"/>
                </a:solidFill>
                <a:latin typeface="Georgia" panose="02040502050405020303" pitchFamily="18" charset="0"/>
              </a:rPr>
              <a:t>was confirmed as Secretary on April 11, 2019</a:t>
            </a:r>
          </a:p>
          <a:p>
            <a:pPr marL="151287" indent="-151287">
              <a:buFont typeface="Arial" panose="020B0604020202020204" pitchFamily="34" charset="0"/>
              <a:buChar char="•"/>
            </a:pPr>
            <a:r>
              <a:rPr lang="en-US" sz="1000" dirty="0">
                <a:solidFill>
                  <a:schemeClr val="tx1"/>
                </a:solidFill>
                <a:latin typeface="Georgia" panose="02040502050405020303" pitchFamily="18" charset="0"/>
              </a:rPr>
              <a:t>Before his role as Secretary, he worked as an oil and gas lobbyist and served as a solicitor under George W. Bush and a Deputy Secretary at DOI</a:t>
            </a:r>
          </a:p>
          <a:p>
            <a:pPr marL="151287" indent="-151287">
              <a:buFont typeface="Arial" panose="020B0604020202020204" pitchFamily="34" charset="0"/>
              <a:buChar char="•"/>
            </a:pPr>
            <a:r>
              <a:rPr lang="en-US" sz="1000" dirty="0">
                <a:solidFill>
                  <a:schemeClr val="tx1"/>
                </a:solidFill>
                <a:latin typeface="Georgia" panose="02040502050405020303" pitchFamily="18" charset="0"/>
              </a:rPr>
              <a:t>At his Senate confirmation hearing on March 27, he advocated advancing President Trump’s “energy dominance” agenda and was heavily questioned on potential conflicts of interest due to his previous lobbying work</a:t>
            </a:r>
          </a:p>
          <a:p>
            <a:pPr marL="151287" indent="-151287">
              <a:buFont typeface="Arial" panose="020B0604020202020204" pitchFamily="34" charset="0"/>
              <a:buChar char="•"/>
            </a:pPr>
            <a:r>
              <a:rPr lang="en-US" sz="1000" dirty="0">
                <a:solidFill>
                  <a:schemeClr val="tx1"/>
                </a:solidFill>
                <a:latin typeface="Georgia" panose="02040502050405020303" pitchFamily="18" charset="0"/>
              </a:rPr>
              <a:t>At DOI, Bernhard has worked to expand offshore oil and gas leasing and roll back wildlife protections</a:t>
            </a:r>
          </a:p>
          <a:p>
            <a:pPr marL="151287" indent="-151287">
              <a:buFont typeface="Arial" panose="020B0604020202020204" pitchFamily="34" charset="0"/>
              <a:buChar char="•"/>
            </a:pPr>
            <a:endParaRPr lang="en-US" sz="1000" dirty="0">
              <a:solidFill>
                <a:schemeClr val="tx1"/>
              </a:solidFill>
              <a:latin typeface="Georgia" panose="02040502050405020303" pitchFamily="18"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896" b="9689"/>
          <a:stretch/>
        </p:blipFill>
        <p:spPr>
          <a:xfrm>
            <a:off x="6232130" y="2689998"/>
            <a:ext cx="1078992" cy="1078992"/>
          </a:xfrm>
          <a:prstGeom prst="ellipse">
            <a:avLst/>
          </a:prstGeom>
          <a:ln w="19050">
            <a:solidFill>
              <a:schemeClr val="accent5"/>
            </a:solidFill>
          </a:ln>
        </p:spPr>
      </p:pic>
    </p:spTree>
    <p:extLst>
      <p:ext uri="{BB962C8B-B14F-4D97-AF65-F5344CB8AC3E}">
        <p14:creationId xmlns:p14="http://schemas.microsoft.com/office/powerpoint/2010/main" val="88112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Roadmap</a:t>
            </a:r>
          </a:p>
        </p:txBody>
      </p:sp>
      <p:cxnSp>
        <p:nvCxnSpPr>
          <p:cNvPr id="4" name="Straight Arrow Connector 3"/>
          <p:cNvCxnSpPr/>
          <p:nvPr/>
        </p:nvCxnSpPr>
        <p:spPr>
          <a:xfrm flipV="1">
            <a:off x="1029999" y="2098675"/>
            <a:ext cx="0" cy="2375548"/>
          </a:xfrm>
          <a:prstGeom prst="straightConnector1">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941536" y="2403086"/>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a:spLocks noChangeAspect="1"/>
          </p:cNvSpPr>
          <p:nvPr/>
        </p:nvSpPr>
        <p:spPr>
          <a:xfrm>
            <a:off x="941536" y="3419687"/>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a:spLocks noChangeAspect="1"/>
          </p:cNvSpPr>
          <p:nvPr/>
        </p:nvSpPr>
        <p:spPr>
          <a:xfrm>
            <a:off x="941536" y="1915795"/>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a:spLocks noChangeArrowheads="1"/>
          </p:cNvSpPr>
          <p:nvPr/>
        </p:nvSpPr>
        <p:spPr bwMode="auto">
          <a:xfrm>
            <a:off x="1152401" y="1825257"/>
            <a:ext cx="5203794" cy="2739211"/>
          </a:xfrm>
          <a:prstGeom prst="rect">
            <a:avLst/>
          </a:prstGeom>
          <a:solidFill>
            <a:schemeClr val="bg1"/>
          </a:solid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mj-lt"/>
                <a:cs typeface="Georgia"/>
              </a:rPr>
              <a:t>High level overview</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Administrative actions</a:t>
            </a:r>
            <a:endParaRPr lang="en-US" altLang="en-US" sz="1200" dirty="0">
              <a:latin typeface="+mj-lt"/>
              <a:cs typeface="Georgia"/>
            </a:endParaRPr>
          </a:p>
          <a:p>
            <a:pPr lvl="1">
              <a:lnSpc>
                <a:spcPct val="100000"/>
              </a:lnSpc>
              <a:spcBef>
                <a:spcPct val="0"/>
              </a:spcBef>
              <a:buNone/>
              <a:defRPr/>
            </a:pPr>
            <a:r>
              <a:rPr lang="en-US" altLang="en-US" sz="1200" dirty="0">
                <a:latin typeface="+mj-lt"/>
                <a:cs typeface="Georgia"/>
              </a:rPr>
              <a:t>ACE rule finalized</a:t>
            </a:r>
          </a:p>
          <a:p>
            <a:pPr lvl="1">
              <a:lnSpc>
                <a:spcPct val="100000"/>
              </a:lnSpc>
              <a:spcBef>
                <a:spcPct val="0"/>
              </a:spcBef>
              <a:buNone/>
              <a:defRPr/>
            </a:pPr>
            <a:r>
              <a:rPr lang="en-US" altLang="en-US" sz="1200" dirty="0">
                <a:cs typeface="Georgia"/>
              </a:rPr>
              <a:t>E15 rule changed</a:t>
            </a:r>
            <a:endParaRPr lang="en-US" altLang="en-US" sz="1200" dirty="0">
              <a:latin typeface="+mj-lt"/>
              <a:cs typeface="Georgia"/>
            </a:endParaRPr>
          </a:p>
          <a:p>
            <a:pPr lvl="1">
              <a:lnSpc>
                <a:spcPct val="100000"/>
              </a:lnSpc>
              <a:spcBef>
                <a:spcPct val="0"/>
              </a:spcBef>
              <a:buNone/>
              <a:defRPr/>
            </a:pPr>
            <a:r>
              <a:rPr lang="en-US" altLang="en-US" sz="1200" dirty="0">
                <a:cs typeface="Georgia"/>
              </a:rPr>
              <a:t>Iran sanctions allowed to expire</a:t>
            </a:r>
          </a:p>
          <a:p>
            <a:pPr>
              <a:lnSpc>
                <a:spcPct val="100000"/>
              </a:lnSpc>
              <a:spcBef>
                <a:spcPct val="0"/>
              </a:spcBef>
              <a:buNone/>
              <a:defRPr/>
            </a:pPr>
            <a:endParaRPr lang="en-US" altLang="en-US" sz="1600" dirty="0">
              <a:cs typeface="Georgia"/>
            </a:endParaRPr>
          </a:p>
          <a:p>
            <a:pPr>
              <a:lnSpc>
                <a:spcPct val="100000"/>
              </a:lnSpc>
              <a:spcBef>
                <a:spcPct val="0"/>
              </a:spcBef>
              <a:buNone/>
              <a:defRPr/>
            </a:pPr>
            <a:r>
              <a:rPr lang="en-US" altLang="en-US" sz="1600" dirty="0">
                <a:cs typeface="Georgia"/>
              </a:rPr>
              <a:t>Congressional actions</a:t>
            </a:r>
            <a:endParaRPr lang="en-US" altLang="en-US" sz="1200" dirty="0">
              <a:cs typeface="Georgia"/>
            </a:endParaRPr>
          </a:p>
          <a:p>
            <a:pPr lvl="1">
              <a:lnSpc>
                <a:spcPct val="100000"/>
              </a:lnSpc>
              <a:spcBef>
                <a:spcPct val="0"/>
              </a:spcBef>
              <a:buNone/>
              <a:defRPr/>
            </a:pPr>
            <a:r>
              <a:rPr lang="en-US" altLang="en-US" sz="1200" dirty="0">
                <a:cs typeface="Georgia"/>
              </a:rPr>
              <a:t>Hearings </a:t>
            </a:r>
          </a:p>
          <a:p>
            <a:pPr lvl="1">
              <a:lnSpc>
                <a:spcPct val="100000"/>
              </a:lnSpc>
              <a:spcBef>
                <a:spcPct val="0"/>
              </a:spcBef>
              <a:buNone/>
              <a:defRPr/>
            </a:pPr>
            <a:r>
              <a:rPr lang="en-US" altLang="en-US" sz="1200" dirty="0">
                <a:cs typeface="Georgia"/>
              </a:rPr>
              <a:t>Legislation</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Look ahead</a:t>
            </a:r>
          </a:p>
        </p:txBody>
      </p:sp>
      <p:sp>
        <p:nvSpPr>
          <p:cNvPr id="8" name="Oval 7"/>
          <p:cNvSpPr>
            <a:spLocks noChangeAspect="1"/>
          </p:cNvSpPr>
          <p:nvPr/>
        </p:nvSpPr>
        <p:spPr>
          <a:xfrm>
            <a:off x="941536" y="4291343"/>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7310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6404" y="2003420"/>
            <a:ext cx="3976884" cy="16282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Presentation Center | Slide last updated on: June 28, 2019</a:t>
            </a:r>
          </a:p>
        </p:txBody>
      </p:sp>
      <p:sp>
        <p:nvSpPr>
          <p:cNvPr id="15" name="Text Placeholder 18"/>
          <p:cNvSpPr txBox="1">
            <a:spLocks/>
          </p:cNvSpPr>
          <p:nvPr/>
        </p:nvSpPr>
        <p:spPr bwMode="auto">
          <a:xfrm>
            <a:off x="404808" y="6222581"/>
            <a:ext cx="8247721" cy="15425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Senate Energy &amp; Commerce Committee, Daily Energy Insider, ZD Net, House Energy &amp; Commerce Committee, Government Accountability Office, Houston Chronicle. </a:t>
            </a:r>
          </a:p>
        </p:txBody>
      </p:sp>
      <p:sp>
        <p:nvSpPr>
          <p:cNvPr id="5" name="Slide Number Placeholder 4"/>
          <p:cNvSpPr>
            <a:spLocks noGrp="1"/>
          </p:cNvSpPr>
          <p:nvPr>
            <p:ph type="sldNum" sz="quarter" idx="12"/>
          </p:nvPr>
        </p:nvSpPr>
        <p:spPr>
          <a:xfrm>
            <a:off x="8420099" y="6427104"/>
            <a:ext cx="316645" cy="323353"/>
          </a:xfrm>
        </p:spPr>
        <p:txBody>
          <a:bodyPr/>
          <a:lstStyle/>
          <a:p>
            <a:fld id="{BEFBC90E-502A-A54D-9BAE-6F74229062B0}" type="slidenum">
              <a:rPr lang="en-US" smtClean="0"/>
              <a:pPr/>
              <a:t>15</a:t>
            </a:fld>
            <a:endParaRPr lang="en-US" dirty="0"/>
          </a:p>
        </p:txBody>
      </p:sp>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Both the House and Senate held energy hearings in Q2</a:t>
            </a:r>
          </a:p>
        </p:txBody>
      </p:sp>
      <p:sp>
        <p:nvSpPr>
          <p:cNvPr id="16"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19099" y="1527584"/>
            <a:ext cx="8233427" cy="325029"/>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June 4</a:t>
            </a:r>
            <a:r>
              <a:rPr lang="en-US" altLang="en-US" sz="1200" b="1" baseline="30000" dirty="0"/>
              <a:t>th</a:t>
            </a:r>
            <a:r>
              <a:rPr lang="en-US" altLang="en-US" sz="1200" b="1" dirty="0"/>
              <a:t>: Full committee hearing to examine expanded deployment of grid-scale energy storage</a:t>
            </a:r>
          </a:p>
        </p:txBody>
      </p:sp>
      <p:grpSp>
        <p:nvGrpSpPr>
          <p:cNvPr id="23" name="Group 22"/>
          <p:cNvGrpSpPr/>
          <p:nvPr/>
        </p:nvGrpSpPr>
        <p:grpSpPr>
          <a:xfrm>
            <a:off x="372475" y="1912976"/>
            <a:ext cx="681832" cy="681832"/>
            <a:chOff x="9321800" y="2479965"/>
            <a:chExt cx="914400" cy="914400"/>
          </a:xfrm>
        </p:grpSpPr>
        <p:sp>
          <p:nvSpPr>
            <p:cNvPr id="30" name="Oval 29"/>
            <p:cNvSpPr/>
            <p:nvPr/>
          </p:nvSpPr>
          <p:spPr>
            <a:xfrm>
              <a:off x="9321800" y="2479965"/>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0" y="2575215"/>
              <a:ext cx="698500" cy="698500"/>
            </a:xfrm>
            <a:prstGeom prst="rect">
              <a:avLst/>
            </a:prstGeom>
          </p:spPr>
        </p:pic>
      </p:grpSp>
      <p:sp>
        <p:nvSpPr>
          <p:cNvPr id="40"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19099" y="3640166"/>
            <a:ext cx="8233427" cy="325029"/>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May 1</a:t>
            </a:r>
            <a:r>
              <a:rPr lang="en-US" altLang="en-US" sz="1200" b="1" baseline="30000" dirty="0"/>
              <a:t>st</a:t>
            </a:r>
            <a:r>
              <a:rPr lang="en-US" altLang="en-US" sz="1200" b="1" dirty="0"/>
              <a:t>: Hearing on “The state of pipeline safety and security in America"</a:t>
            </a:r>
          </a:p>
        </p:txBody>
      </p:sp>
      <p:sp>
        <p:nvSpPr>
          <p:cNvPr id="34" name="TextBox 33"/>
          <p:cNvSpPr txBox="1"/>
          <p:nvPr/>
        </p:nvSpPr>
        <p:spPr>
          <a:xfrm>
            <a:off x="452890" y="2015136"/>
            <a:ext cx="4010398" cy="553998"/>
          </a:xfrm>
          <a:prstGeom prst="rect">
            <a:avLst/>
          </a:prstGeom>
          <a:noFill/>
        </p:spPr>
        <p:txBody>
          <a:bodyPr wrap="square" rtlCol="0">
            <a:spAutoFit/>
          </a:bodyPr>
          <a:lstStyle/>
          <a:p>
            <a:pPr algn="ctr"/>
            <a:r>
              <a:rPr lang="en-US" sz="1400" b="1" dirty="0"/>
              <a:t>Who:</a:t>
            </a:r>
            <a:endParaRPr lang="en-US" sz="1100" b="1" dirty="0"/>
          </a:p>
          <a:p>
            <a:pPr algn="ctr"/>
            <a:endParaRPr lang="en-US" sz="1600" b="1" dirty="0"/>
          </a:p>
        </p:txBody>
      </p:sp>
      <p:sp>
        <p:nvSpPr>
          <p:cNvPr id="36" name="Rounded Rectangle 35"/>
          <p:cNvSpPr/>
          <p:nvPr/>
        </p:nvSpPr>
        <p:spPr>
          <a:xfrm>
            <a:off x="4691889" y="2003420"/>
            <a:ext cx="3976884" cy="162829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4577960" y="1912976"/>
            <a:ext cx="681832" cy="6818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4691889" y="2015136"/>
            <a:ext cx="3976883" cy="553998"/>
          </a:xfrm>
          <a:prstGeom prst="rect">
            <a:avLst/>
          </a:prstGeom>
          <a:noFill/>
        </p:spPr>
        <p:txBody>
          <a:bodyPr wrap="square" rtlCol="0">
            <a:spAutoFit/>
          </a:bodyPr>
          <a:lstStyle/>
          <a:p>
            <a:pPr algn="ctr"/>
            <a:r>
              <a:rPr lang="en-US" sz="1400" b="1" dirty="0"/>
              <a:t>Key takeaways</a:t>
            </a:r>
            <a:endParaRPr lang="en-US" sz="1100" b="1" dirty="0"/>
          </a:p>
          <a:p>
            <a:pPr algn="ctr"/>
            <a:endParaRPr lang="en-US" sz="16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226" y="1965240"/>
            <a:ext cx="529299" cy="529299"/>
          </a:xfrm>
          <a:prstGeom prst="rect">
            <a:avLst/>
          </a:prstGeom>
        </p:spPr>
      </p:pic>
      <p:sp>
        <p:nvSpPr>
          <p:cNvPr id="51" name="Rounded Rectangle 50"/>
          <p:cNvSpPr/>
          <p:nvPr/>
        </p:nvSpPr>
        <p:spPr>
          <a:xfrm>
            <a:off x="486404" y="4134743"/>
            <a:ext cx="3976884" cy="195461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372475" y="4044300"/>
            <a:ext cx="681832" cy="681832"/>
            <a:chOff x="9321800" y="2479965"/>
            <a:chExt cx="914400" cy="914400"/>
          </a:xfrm>
        </p:grpSpPr>
        <p:sp>
          <p:nvSpPr>
            <p:cNvPr id="55" name="Oval 54"/>
            <p:cNvSpPr/>
            <p:nvPr/>
          </p:nvSpPr>
          <p:spPr>
            <a:xfrm>
              <a:off x="9321800" y="2479965"/>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0" y="2575215"/>
              <a:ext cx="698500" cy="698500"/>
            </a:xfrm>
            <a:prstGeom prst="rect">
              <a:avLst/>
            </a:prstGeom>
          </p:spPr>
        </p:pic>
      </p:grpSp>
      <p:sp>
        <p:nvSpPr>
          <p:cNvPr id="57" name="TextBox 56"/>
          <p:cNvSpPr txBox="1"/>
          <p:nvPr/>
        </p:nvSpPr>
        <p:spPr>
          <a:xfrm>
            <a:off x="452890" y="4146460"/>
            <a:ext cx="4010398" cy="553998"/>
          </a:xfrm>
          <a:prstGeom prst="rect">
            <a:avLst/>
          </a:prstGeom>
          <a:noFill/>
        </p:spPr>
        <p:txBody>
          <a:bodyPr wrap="square" rtlCol="0">
            <a:spAutoFit/>
          </a:bodyPr>
          <a:lstStyle/>
          <a:p>
            <a:pPr algn="ctr"/>
            <a:r>
              <a:rPr lang="en-US" sz="1400" b="1" dirty="0"/>
              <a:t>Who:</a:t>
            </a:r>
            <a:endParaRPr lang="en-US" sz="1100" b="1" dirty="0"/>
          </a:p>
          <a:p>
            <a:pPr algn="ctr"/>
            <a:endParaRPr lang="en-US" sz="1600" b="1" dirty="0"/>
          </a:p>
        </p:txBody>
      </p:sp>
      <p:sp>
        <p:nvSpPr>
          <p:cNvPr id="58" name="Rounded Rectangle 57"/>
          <p:cNvSpPr/>
          <p:nvPr/>
        </p:nvSpPr>
        <p:spPr>
          <a:xfrm>
            <a:off x="4691889" y="4134743"/>
            <a:ext cx="3976884" cy="195461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4577960" y="4044300"/>
            <a:ext cx="681832" cy="6818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4691889" y="4146460"/>
            <a:ext cx="3976883" cy="553998"/>
          </a:xfrm>
          <a:prstGeom prst="rect">
            <a:avLst/>
          </a:prstGeom>
          <a:noFill/>
        </p:spPr>
        <p:txBody>
          <a:bodyPr wrap="square" rtlCol="0">
            <a:spAutoFit/>
          </a:bodyPr>
          <a:lstStyle/>
          <a:p>
            <a:pPr algn="ctr"/>
            <a:r>
              <a:rPr lang="en-US" sz="1400" b="1" dirty="0"/>
              <a:t>Key takeaways</a:t>
            </a:r>
            <a:endParaRPr lang="en-US" sz="1100" b="1" dirty="0"/>
          </a:p>
          <a:p>
            <a:pPr algn="ctr"/>
            <a:endParaRPr lang="en-US" sz="1600" b="1" dirty="0"/>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226" y="4096564"/>
            <a:ext cx="529299" cy="529299"/>
          </a:xfrm>
          <a:prstGeom prst="rect">
            <a:avLst/>
          </a:prstGeom>
        </p:spPr>
      </p:pic>
      <p:sp>
        <p:nvSpPr>
          <p:cNvPr id="27" name="TextBox 26"/>
          <p:cNvSpPr txBox="1"/>
          <p:nvPr/>
        </p:nvSpPr>
        <p:spPr>
          <a:xfrm>
            <a:off x="503175" y="4724415"/>
            <a:ext cx="3993548" cy="1323439"/>
          </a:xfrm>
          <a:prstGeom prst="rect">
            <a:avLst/>
          </a:prstGeom>
          <a:noFill/>
        </p:spPr>
        <p:txBody>
          <a:bodyPr wrap="square" rtlCol="0">
            <a:spAutoFit/>
          </a:bodyPr>
          <a:lstStyle/>
          <a:p>
            <a:r>
              <a:rPr lang="en-US" sz="1000" dirty="0"/>
              <a:t>House Energy &amp; Commerce Chair Frank Pallone (D-NJ-6) and Energy Subcommittee Chair Bobby Rush (D-IL-1) held a hearing on pipeline safety and security. Witnesses from the Pipeline and Hazardous Materials Safety Administration, Government Accountability Office, and pipeline industry groups testified. The Transportation Security Administration, the leading oversight authority for pipeline security, declined to send a representative to the hearing.</a:t>
            </a:r>
            <a:endParaRPr lang="en-US" sz="1100" b="1" dirty="0"/>
          </a:p>
        </p:txBody>
      </p:sp>
      <p:sp>
        <p:nvSpPr>
          <p:cNvPr id="28" name="TextBox 27"/>
          <p:cNvSpPr txBox="1"/>
          <p:nvPr/>
        </p:nvSpPr>
        <p:spPr>
          <a:xfrm>
            <a:off x="4681379" y="4727279"/>
            <a:ext cx="4014547" cy="553998"/>
          </a:xfrm>
          <a:prstGeom prst="rect">
            <a:avLst/>
          </a:prstGeom>
          <a:noFill/>
        </p:spPr>
        <p:txBody>
          <a:bodyPr wrap="square" rtlCol="0">
            <a:spAutoFit/>
          </a:bodyPr>
          <a:lstStyle/>
          <a:p>
            <a:r>
              <a:rPr lang="en-US" sz="1000" dirty="0"/>
              <a:t>The hearing focused on GAO’s findings that the pipeline security branch of TSA is understaffed and underprepared to mitigate physical and cybersecurity threats to the pipeline system.</a:t>
            </a:r>
            <a:endParaRPr lang="en-US" sz="1100" b="1" dirty="0"/>
          </a:p>
        </p:txBody>
      </p:sp>
      <p:sp>
        <p:nvSpPr>
          <p:cNvPr id="29" name="TextBox 28"/>
          <p:cNvSpPr txBox="1"/>
          <p:nvPr/>
        </p:nvSpPr>
        <p:spPr>
          <a:xfrm>
            <a:off x="542246" y="2590041"/>
            <a:ext cx="3952593" cy="1015663"/>
          </a:xfrm>
          <a:prstGeom prst="rect">
            <a:avLst/>
          </a:prstGeom>
          <a:noFill/>
        </p:spPr>
        <p:txBody>
          <a:bodyPr wrap="square" rtlCol="0">
            <a:spAutoFit/>
          </a:bodyPr>
          <a:lstStyle/>
          <a:p>
            <a:r>
              <a:rPr lang="en-US" sz="1000" dirty="0"/>
              <a:t>Senate Energy and Natural Resources Chairman Lisa Murkowski (R-AK) called for expert witnesses to examine opportunities for the expanded deployment of grid-scale energy storage, which would ensure energy access during natural disasters or other outages. Witnesses from the Joint Center for Energy Storage Research and various utilities and energy companies testified.</a:t>
            </a:r>
            <a:endParaRPr lang="en-US" sz="1100" b="1" dirty="0"/>
          </a:p>
        </p:txBody>
      </p:sp>
      <p:sp>
        <p:nvSpPr>
          <p:cNvPr id="32" name="TextBox 31"/>
          <p:cNvSpPr txBox="1"/>
          <p:nvPr/>
        </p:nvSpPr>
        <p:spPr>
          <a:xfrm>
            <a:off x="4754970" y="2594646"/>
            <a:ext cx="3961975" cy="861774"/>
          </a:xfrm>
          <a:prstGeom prst="rect">
            <a:avLst/>
          </a:prstGeom>
          <a:noFill/>
        </p:spPr>
        <p:txBody>
          <a:bodyPr wrap="square" rtlCol="0">
            <a:spAutoFit/>
          </a:bodyPr>
          <a:lstStyle/>
          <a:p>
            <a:r>
              <a:rPr lang="en-US" sz="1000" dirty="0"/>
              <a:t>Witnesses urged the federal government to increase its role in developing energy storage technology. Proposed solutions included cross-agency collaboration, streamlining permitting, providing tax credits, federal and state government coordination, and increased funding for research and development.</a:t>
            </a:r>
            <a:endParaRPr lang="en-US" sz="1100" b="1" dirty="0"/>
          </a:p>
        </p:txBody>
      </p:sp>
    </p:spTree>
    <p:extLst>
      <p:ext uri="{BB962C8B-B14F-4D97-AF65-F5344CB8AC3E}">
        <p14:creationId xmlns:p14="http://schemas.microsoft.com/office/powerpoint/2010/main" val="279267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Roadmap</a:t>
            </a:r>
          </a:p>
        </p:txBody>
      </p:sp>
      <p:cxnSp>
        <p:nvCxnSpPr>
          <p:cNvPr id="4" name="Straight Arrow Connector 3"/>
          <p:cNvCxnSpPr/>
          <p:nvPr/>
        </p:nvCxnSpPr>
        <p:spPr>
          <a:xfrm flipV="1">
            <a:off x="1029999" y="2098675"/>
            <a:ext cx="0" cy="2375548"/>
          </a:xfrm>
          <a:prstGeom prst="straightConnector1">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941536" y="2403086"/>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a:spLocks noChangeAspect="1"/>
          </p:cNvSpPr>
          <p:nvPr/>
        </p:nvSpPr>
        <p:spPr>
          <a:xfrm>
            <a:off x="941536" y="3419687"/>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a:spLocks noChangeAspect="1"/>
          </p:cNvSpPr>
          <p:nvPr/>
        </p:nvSpPr>
        <p:spPr>
          <a:xfrm>
            <a:off x="941536" y="1915795"/>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a:spLocks noChangeArrowheads="1"/>
          </p:cNvSpPr>
          <p:nvPr/>
        </p:nvSpPr>
        <p:spPr bwMode="auto">
          <a:xfrm>
            <a:off x="1152401" y="1825257"/>
            <a:ext cx="5203794" cy="2739211"/>
          </a:xfrm>
          <a:prstGeom prst="rect">
            <a:avLst/>
          </a:prstGeom>
          <a:solidFill>
            <a:schemeClr val="bg1"/>
          </a:solid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mj-lt"/>
                <a:cs typeface="Georgia"/>
              </a:rPr>
              <a:t>High level overview</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Administrative actions</a:t>
            </a:r>
            <a:endParaRPr lang="en-US" altLang="en-US" sz="1200" dirty="0">
              <a:latin typeface="+mj-lt"/>
              <a:cs typeface="Georgia"/>
            </a:endParaRPr>
          </a:p>
          <a:p>
            <a:pPr lvl="1">
              <a:lnSpc>
                <a:spcPct val="100000"/>
              </a:lnSpc>
              <a:spcBef>
                <a:spcPct val="0"/>
              </a:spcBef>
              <a:buNone/>
              <a:defRPr/>
            </a:pPr>
            <a:r>
              <a:rPr lang="en-US" altLang="en-US" sz="1200" dirty="0">
                <a:latin typeface="+mj-lt"/>
                <a:cs typeface="Georgia"/>
              </a:rPr>
              <a:t>ACE rule finalized</a:t>
            </a:r>
          </a:p>
          <a:p>
            <a:pPr lvl="1">
              <a:lnSpc>
                <a:spcPct val="100000"/>
              </a:lnSpc>
              <a:spcBef>
                <a:spcPct val="0"/>
              </a:spcBef>
              <a:buNone/>
              <a:defRPr/>
            </a:pPr>
            <a:r>
              <a:rPr lang="en-US" altLang="en-US" sz="1200" dirty="0">
                <a:cs typeface="Georgia"/>
              </a:rPr>
              <a:t>E15 rule changed</a:t>
            </a:r>
            <a:endParaRPr lang="en-US" altLang="en-US" sz="1200" dirty="0">
              <a:latin typeface="+mj-lt"/>
              <a:cs typeface="Georgia"/>
            </a:endParaRPr>
          </a:p>
          <a:p>
            <a:pPr lvl="1">
              <a:lnSpc>
                <a:spcPct val="100000"/>
              </a:lnSpc>
              <a:spcBef>
                <a:spcPct val="0"/>
              </a:spcBef>
              <a:buNone/>
              <a:defRPr/>
            </a:pPr>
            <a:r>
              <a:rPr lang="en-US" altLang="en-US" sz="1200" dirty="0">
                <a:cs typeface="Georgia"/>
              </a:rPr>
              <a:t>Iran sanctions allowed to expire</a:t>
            </a:r>
          </a:p>
          <a:p>
            <a:pPr>
              <a:lnSpc>
                <a:spcPct val="100000"/>
              </a:lnSpc>
              <a:spcBef>
                <a:spcPct val="0"/>
              </a:spcBef>
              <a:buNone/>
              <a:defRPr/>
            </a:pPr>
            <a:endParaRPr lang="en-US" altLang="en-US" sz="1600" dirty="0">
              <a:cs typeface="Georgia"/>
            </a:endParaRPr>
          </a:p>
          <a:p>
            <a:pPr>
              <a:lnSpc>
                <a:spcPct val="100000"/>
              </a:lnSpc>
              <a:spcBef>
                <a:spcPct val="0"/>
              </a:spcBef>
              <a:buNone/>
              <a:defRPr/>
            </a:pPr>
            <a:r>
              <a:rPr lang="en-US" altLang="en-US" sz="1600" dirty="0">
                <a:cs typeface="Georgia"/>
              </a:rPr>
              <a:t>Congressional actions</a:t>
            </a:r>
            <a:endParaRPr lang="en-US" altLang="en-US" sz="1200" dirty="0">
              <a:cs typeface="Georgia"/>
            </a:endParaRPr>
          </a:p>
          <a:p>
            <a:pPr lvl="1">
              <a:lnSpc>
                <a:spcPct val="100000"/>
              </a:lnSpc>
              <a:spcBef>
                <a:spcPct val="0"/>
              </a:spcBef>
              <a:buNone/>
              <a:defRPr/>
            </a:pPr>
            <a:r>
              <a:rPr lang="en-US" altLang="en-US" sz="1200" dirty="0">
                <a:cs typeface="Georgia"/>
              </a:rPr>
              <a:t>Hearings </a:t>
            </a:r>
          </a:p>
          <a:p>
            <a:pPr lvl="1">
              <a:lnSpc>
                <a:spcPct val="100000"/>
              </a:lnSpc>
              <a:spcBef>
                <a:spcPct val="0"/>
              </a:spcBef>
              <a:buNone/>
              <a:defRPr/>
            </a:pPr>
            <a:r>
              <a:rPr lang="en-US" altLang="en-US" sz="1200" dirty="0">
                <a:cs typeface="Georgia"/>
              </a:rPr>
              <a:t>Legislation</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Look ahead</a:t>
            </a:r>
          </a:p>
        </p:txBody>
      </p:sp>
      <p:sp>
        <p:nvSpPr>
          <p:cNvPr id="8" name="Oval 7"/>
          <p:cNvSpPr>
            <a:spLocks noChangeAspect="1"/>
          </p:cNvSpPr>
          <p:nvPr/>
        </p:nvSpPr>
        <p:spPr>
          <a:xfrm>
            <a:off x="941536" y="4291343"/>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3952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1619" y="1985554"/>
            <a:ext cx="2718952" cy="39791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01621" y="2151401"/>
            <a:ext cx="2602836" cy="281901"/>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latin typeface="+mj-lt"/>
              </a:rPr>
              <a:t>Oil drilling</a:t>
            </a:r>
          </a:p>
        </p:txBody>
      </p:sp>
      <p:sp>
        <p:nvSpPr>
          <p:cNvPr id="4" name="Oval 3"/>
          <p:cNvSpPr/>
          <p:nvPr/>
        </p:nvSpPr>
        <p:spPr>
          <a:xfrm>
            <a:off x="1218072" y="2640110"/>
            <a:ext cx="969931" cy="96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01621" y="3790819"/>
            <a:ext cx="2718950" cy="186553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r>
              <a:rPr lang="en-US" altLang="en-US" sz="1200" dirty="0"/>
              <a:t>The Trump administration is attempting to increase oil and gas extraction on Western federal lands, in Alaska’s Arctic National Wildlife Refuge, and in federal waters</a:t>
            </a:r>
          </a:p>
          <a:p>
            <a:pPr marL="171450" indent="-171450">
              <a:lnSpc>
                <a:spcPct val="100000"/>
              </a:lnSpc>
              <a:spcBef>
                <a:spcPct val="0"/>
              </a:spcBef>
              <a:defRPr/>
            </a:pPr>
            <a:r>
              <a:rPr lang="en-US" altLang="en-US" sz="1200" dirty="0"/>
              <a:t>Drilling plans will likely be contested in court</a:t>
            </a:r>
          </a:p>
        </p:txBody>
      </p:sp>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mj-lt"/>
                <a:cs typeface="Georgia"/>
              </a:rPr>
              <a:t>Presentation Center | Slide last updated on: June 28, 2019</a:t>
            </a:r>
          </a:p>
        </p:txBody>
      </p:sp>
      <p:sp>
        <p:nvSpPr>
          <p:cNvPr id="15" name="Text Placeholder 18"/>
          <p:cNvSpPr txBox="1">
            <a:spLocks/>
          </p:cNvSpPr>
          <p:nvPr/>
        </p:nvSpPr>
        <p:spPr bwMode="auto">
          <a:xfrm>
            <a:off x="404807" y="6206133"/>
            <a:ext cx="8247721" cy="386769"/>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mj-lt"/>
                <a:cs typeface="Georgia"/>
              </a:rPr>
              <a:t>Sources: E&amp;E News, Hosuton Chronicle, GAO, The New York Times, The Washington Post. </a:t>
            </a:r>
          </a:p>
        </p:txBody>
      </p:sp>
      <p:sp>
        <p:nvSpPr>
          <p:cNvPr id="5" name="Slide Number Placeholder 4"/>
          <p:cNvSpPr>
            <a:spLocks noGrp="1"/>
          </p:cNvSpPr>
          <p:nvPr>
            <p:ph type="sldNum" sz="quarter" idx="12"/>
          </p:nvPr>
        </p:nvSpPr>
        <p:spPr/>
        <p:txBody>
          <a:bodyPr/>
          <a:lstStyle/>
          <a:p>
            <a:fld id="{BEFBC90E-502A-A54D-9BAE-6F74229062B0}" type="slidenum">
              <a:rPr lang="en-US" smtClean="0"/>
              <a:pPr/>
              <a:t>17</a:t>
            </a:fld>
            <a:endParaRPr lang="en-US" dirty="0"/>
          </a:p>
        </p:txBody>
      </p:sp>
      <p:sp>
        <p:nvSpPr>
          <p:cNvPr id="12" name="Title 11">
            <a:extLst>
              <a:ext uri="{FF2B5EF4-FFF2-40B4-BE49-F238E27FC236}">
                <a16:creationId xmlns:a16="http://schemas.microsoft.com/office/drawing/2014/main" id="{94265BF9-11EA-CF4F-BAC2-8BC8AE6A797B}"/>
              </a:ext>
            </a:extLst>
          </p:cNvPr>
          <p:cNvSpPr>
            <a:spLocks noGrp="1"/>
          </p:cNvSpPr>
          <p:nvPr>
            <p:ph type="title"/>
          </p:nvPr>
        </p:nvSpPr>
        <p:spPr/>
        <p:txBody>
          <a:bodyPr/>
          <a:lstStyle/>
          <a:p>
            <a:r>
              <a:rPr lang="en-US" dirty="0">
                <a:ea typeface="ＭＳ Ｐゴシック" charset="-128"/>
              </a:rPr>
              <a:t>Potential 2019 actions by the administration and Congress</a:t>
            </a:r>
            <a:endParaRPr lang="en-US" dirty="0">
              <a:latin typeface="+mj-lt"/>
            </a:endParaRPr>
          </a:p>
        </p:txBody>
      </p:sp>
      <p:sp>
        <p:nvSpPr>
          <p:cNvPr id="37" name="Rounded Rectangle 36"/>
          <p:cNvSpPr/>
          <p:nvPr/>
        </p:nvSpPr>
        <p:spPr>
          <a:xfrm>
            <a:off x="5933576" y="1985554"/>
            <a:ext cx="2718952" cy="39791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4">
            <a:extLst>
              <a:ext uri="{FF2B5EF4-FFF2-40B4-BE49-F238E27FC236}">
                <a16:creationId xmlns:a16="http://schemas.microsoft.com/office/drawing/2014/main" id="{377981A1-C936-0048-8278-3CD4121ED6B5}"/>
              </a:ext>
            </a:extLst>
          </p:cNvPr>
          <p:cNvSpPr>
            <a:spLocks noChangeArrowheads="1"/>
          </p:cNvSpPr>
          <p:nvPr/>
        </p:nvSpPr>
        <p:spPr bwMode="auto">
          <a:xfrm>
            <a:off x="5933578" y="2151401"/>
            <a:ext cx="2602836" cy="281901"/>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latin typeface="+mj-lt"/>
              </a:rPr>
              <a:t>US-Iran relations</a:t>
            </a:r>
          </a:p>
        </p:txBody>
      </p:sp>
      <p:sp>
        <p:nvSpPr>
          <p:cNvPr id="40" name="Rectangle 14">
            <a:extLst>
              <a:ext uri="{FF2B5EF4-FFF2-40B4-BE49-F238E27FC236}">
                <a16:creationId xmlns:a16="http://schemas.microsoft.com/office/drawing/2014/main" id="{377981A1-C936-0048-8278-3CD4121ED6B5}"/>
              </a:ext>
            </a:extLst>
          </p:cNvPr>
          <p:cNvSpPr>
            <a:spLocks noChangeArrowheads="1"/>
          </p:cNvSpPr>
          <p:nvPr/>
        </p:nvSpPr>
        <p:spPr bwMode="auto">
          <a:xfrm>
            <a:off x="5933578" y="3630647"/>
            <a:ext cx="2718950" cy="186431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p:txBody>
      </p:sp>
      <p:sp>
        <p:nvSpPr>
          <p:cNvPr id="27" name="Rounded Rectangle 26"/>
          <p:cNvSpPr/>
          <p:nvPr/>
        </p:nvSpPr>
        <p:spPr>
          <a:xfrm>
            <a:off x="3253300" y="1985554"/>
            <a:ext cx="2547548" cy="397916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4">
            <a:extLst>
              <a:ext uri="{FF2B5EF4-FFF2-40B4-BE49-F238E27FC236}">
                <a16:creationId xmlns:a16="http://schemas.microsoft.com/office/drawing/2014/main" id="{377981A1-C936-0048-8278-3CD4121ED6B5}"/>
              </a:ext>
            </a:extLst>
          </p:cNvPr>
          <p:cNvSpPr>
            <a:spLocks noChangeArrowheads="1"/>
          </p:cNvSpPr>
          <p:nvPr/>
        </p:nvSpPr>
        <p:spPr bwMode="auto">
          <a:xfrm>
            <a:off x="3253302" y="2151401"/>
            <a:ext cx="2438752" cy="281901"/>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t>Energy infrastructure security</a:t>
            </a:r>
          </a:p>
        </p:txBody>
      </p:sp>
      <p:sp>
        <p:nvSpPr>
          <p:cNvPr id="36" name="Rectangle 14">
            <a:extLst>
              <a:ext uri="{FF2B5EF4-FFF2-40B4-BE49-F238E27FC236}">
                <a16:creationId xmlns:a16="http://schemas.microsoft.com/office/drawing/2014/main" id="{377981A1-C936-0048-8278-3CD4121ED6B5}"/>
              </a:ext>
            </a:extLst>
          </p:cNvPr>
          <p:cNvSpPr>
            <a:spLocks noChangeArrowheads="1"/>
          </p:cNvSpPr>
          <p:nvPr/>
        </p:nvSpPr>
        <p:spPr bwMode="auto">
          <a:xfrm>
            <a:off x="3253302" y="3924198"/>
            <a:ext cx="2547546" cy="186553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p:txBody>
      </p:sp>
      <p:sp>
        <p:nvSpPr>
          <p:cNvPr id="26" name="Rectangle 14">
            <a:extLst>
              <a:ext uri="{FF2B5EF4-FFF2-40B4-BE49-F238E27FC236}">
                <a16:creationId xmlns:a16="http://schemas.microsoft.com/office/drawing/2014/main" id="{377981A1-C936-0048-8278-3CD4121ED6B5}"/>
              </a:ext>
            </a:extLst>
          </p:cNvPr>
          <p:cNvSpPr>
            <a:spLocks noChangeArrowheads="1"/>
          </p:cNvSpPr>
          <p:nvPr/>
        </p:nvSpPr>
        <p:spPr bwMode="auto">
          <a:xfrm>
            <a:off x="3214626" y="3790819"/>
            <a:ext cx="2718950" cy="186553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p>
        </p:txBody>
      </p:sp>
      <p:pic>
        <p:nvPicPr>
          <p:cNvPr id="9" name="Picture 8">
            <a:extLst>
              <a:ext uri="{FF2B5EF4-FFF2-40B4-BE49-F238E27FC236}">
                <a16:creationId xmlns:a16="http://schemas.microsoft.com/office/drawing/2014/main" id="{40006F22-D2C4-384C-B789-80CD2CDCB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986" y="2775025"/>
            <a:ext cx="700101" cy="700101"/>
          </a:xfrm>
          <a:prstGeom prst="rect">
            <a:avLst/>
          </a:prstGeom>
        </p:spPr>
      </p:pic>
      <p:sp>
        <p:nvSpPr>
          <p:cNvPr id="22" name="Rectangle 14">
            <a:extLst>
              <a:ext uri="{FF2B5EF4-FFF2-40B4-BE49-F238E27FC236}">
                <a16:creationId xmlns:a16="http://schemas.microsoft.com/office/drawing/2014/main" id="{377981A1-C936-0048-8278-3CD4121ED6B5}"/>
              </a:ext>
            </a:extLst>
          </p:cNvPr>
          <p:cNvSpPr>
            <a:spLocks noChangeArrowheads="1"/>
          </p:cNvSpPr>
          <p:nvPr/>
        </p:nvSpPr>
        <p:spPr bwMode="auto">
          <a:xfrm>
            <a:off x="5933578" y="3793969"/>
            <a:ext cx="2718950" cy="186553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r>
              <a:rPr lang="en-US" altLang="en-US" sz="1200" dirty="0"/>
              <a:t>The Trump administration may declare war on Iran or engage in future negotiations over sanctions, which would impact global oil supply</a:t>
            </a:r>
          </a:p>
          <a:p>
            <a:pPr marL="171450" indent="-171450">
              <a:lnSpc>
                <a:spcPct val="100000"/>
              </a:lnSpc>
              <a:spcBef>
                <a:spcPct val="0"/>
              </a:spcBef>
              <a:defRPr/>
            </a:pPr>
            <a:r>
              <a:rPr lang="en-US" altLang="en-US" sz="1200" dirty="0"/>
              <a:t>Though the Senate did not achieve the requisite votes on June 28, Congress may propose additional measures to restrict President Trump’s ability to intervene in Iran</a:t>
            </a:r>
          </a:p>
          <a:p>
            <a:pPr marL="171450" indent="-171450">
              <a:lnSpc>
                <a:spcPct val="100000"/>
              </a:lnSpc>
              <a:spcBef>
                <a:spcPct val="0"/>
              </a:spcBef>
              <a:defRPr/>
            </a:pPr>
            <a:endParaRPr lang="en-US" altLang="en-US" sz="1200" dirty="0"/>
          </a:p>
        </p:txBody>
      </p:sp>
      <p:sp>
        <p:nvSpPr>
          <p:cNvPr id="23" name="Rectangle 14">
            <a:extLst>
              <a:ext uri="{FF2B5EF4-FFF2-40B4-BE49-F238E27FC236}">
                <a16:creationId xmlns:a16="http://schemas.microsoft.com/office/drawing/2014/main" id="{377981A1-C936-0048-8278-3CD4121ED6B5}"/>
              </a:ext>
            </a:extLst>
          </p:cNvPr>
          <p:cNvSpPr>
            <a:spLocks noChangeArrowheads="1"/>
          </p:cNvSpPr>
          <p:nvPr/>
        </p:nvSpPr>
        <p:spPr bwMode="auto">
          <a:xfrm>
            <a:off x="3253299" y="3792749"/>
            <a:ext cx="2547549" cy="186553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r>
              <a:rPr lang="en-US" altLang="en-US" sz="1200" dirty="0"/>
              <a:t>The TSA has agreed to take action on the GAO’s recommendations</a:t>
            </a:r>
          </a:p>
          <a:p>
            <a:pPr marL="171450" indent="-171450">
              <a:lnSpc>
                <a:spcPct val="100000"/>
              </a:lnSpc>
              <a:spcBef>
                <a:spcPct val="0"/>
              </a:spcBef>
              <a:defRPr/>
            </a:pPr>
            <a:r>
              <a:rPr lang="en-US" altLang="en-US" sz="1200" dirty="0"/>
              <a:t>The Department of Energy and FERC may release additional rules in 2019 to strengthen the electric grid</a:t>
            </a:r>
          </a:p>
          <a:p>
            <a:pPr marL="171450" indent="-171450">
              <a:lnSpc>
                <a:spcPct val="100000"/>
              </a:lnSpc>
              <a:spcBef>
                <a:spcPct val="0"/>
              </a:spcBef>
              <a:defRPr/>
            </a:pPr>
            <a:endParaRPr lang="en-US" altLang="en-US" sz="1200" dirty="0"/>
          </a:p>
          <a:p>
            <a:pPr marL="171450" indent="-171450">
              <a:lnSpc>
                <a:spcPct val="100000"/>
              </a:lnSpc>
              <a:spcBef>
                <a:spcPct val="0"/>
              </a:spcBef>
              <a:defRPr/>
            </a:pPr>
            <a:endParaRPr lang="en-US" altLang="en-US" sz="1200"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8420" y="2640443"/>
            <a:ext cx="969264" cy="969264"/>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2258" y="2640443"/>
            <a:ext cx="969264" cy="969264"/>
          </a:xfrm>
          <a:prstGeom prst="rect">
            <a:avLst/>
          </a:prstGeom>
        </p:spPr>
      </p:pic>
    </p:spTree>
    <p:extLst>
      <p:ext uri="{BB962C8B-B14F-4D97-AF65-F5344CB8AC3E}">
        <p14:creationId xmlns:p14="http://schemas.microsoft.com/office/powerpoint/2010/main" val="131771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6298878-59E9-4FFE-A0BA-3D146FBA1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175" y="643467"/>
            <a:ext cx="4303648" cy="5571066"/>
          </a:xfrm>
          <a:prstGeom prst="rect">
            <a:avLst/>
          </a:prstGeom>
        </p:spPr>
      </p:pic>
      <p:sp>
        <p:nvSpPr>
          <p:cNvPr id="2" name="Slide Number Placeholder 1">
            <a:extLst>
              <a:ext uri="{FF2B5EF4-FFF2-40B4-BE49-F238E27FC236}">
                <a16:creationId xmlns:a16="http://schemas.microsoft.com/office/drawing/2014/main" id="{4F557B2A-A72D-4966-A686-E855F2F39AA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067398A3-3D67-41EC-B411-1428348954E9}" type="slidenum">
              <a:rPr lang="en-US" sz="1200">
                <a:solidFill>
                  <a:srgbClr val="FFFFFF"/>
                </a:solidFill>
              </a:rPr>
              <a:pPr defTabSz="914400">
                <a:spcAft>
                  <a:spcPts val="600"/>
                </a:spcAft>
              </a:pPr>
              <a:t>18</a:t>
            </a:fld>
            <a:endParaRPr lang="en-US" sz="1200" dirty="0">
              <a:solidFill>
                <a:srgbClr val="FFFFFF"/>
              </a:solidFill>
            </a:endParaRPr>
          </a:p>
        </p:txBody>
      </p:sp>
    </p:spTree>
    <p:extLst>
      <p:ext uri="{BB962C8B-B14F-4D97-AF65-F5344CB8AC3E}">
        <p14:creationId xmlns:p14="http://schemas.microsoft.com/office/powerpoint/2010/main" val="1955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9F6F0ED-DE1F-408C-94BF-BBB7DD283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175" y="643467"/>
            <a:ext cx="4303648" cy="5571066"/>
          </a:xfrm>
          <a:prstGeom prst="rect">
            <a:avLst/>
          </a:prstGeom>
        </p:spPr>
      </p:pic>
      <p:sp>
        <p:nvSpPr>
          <p:cNvPr id="2" name="Slide Number Placeholder 1">
            <a:extLst>
              <a:ext uri="{FF2B5EF4-FFF2-40B4-BE49-F238E27FC236}">
                <a16:creationId xmlns:a16="http://schemas.microsoft.com/office/drawing/2014/main" id="{AB5E6E95-4619-4FF1-8029-6BA915F0464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067398A3-3D67-41EC-B411-1428348954E9}" type="slidenum">
              <a:rPr lang="en-US" sz="1200">
                <a:solidFill>
                  <a:srgbClr val="FFFFFF"/>
                </a:solidFill>
              </a:rPr>
              <a:pPr defTabSz="914400">
                <a:spcAft>
                  <a:spcPts val="600"/>
                </a:spcAft>
              </a:pPr>
              <a:t>2</a:t>
            </a:fld>
            <a:endParaRPr lang="en-US" sz="1200" dirty="0">
              <a:solidFill>
                <a:srgbClr val="FFFFFF"/>
              </a:solidFill>
            </a:endParaRPr>
          </a:p>
        </p:txBody>
      </p:sp>
    </p:spTree>
    <p:extLst>
      <p:ext uri="{BB962C8B-B14F-4D97-AF65-F5344CB8AC3E}">
        <p14:creationId xmlns:p14="http://schemas.microsoft.com/office/powerpoint/2010/main" val="77166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charset="-128"/>
                <a:cs typeface="MS PGothic" charset="-128"/>
              </a:rPr>
              <a:t>Q2 issue area review: Energy</a:t>
            </a:r>
            <a:endParaRPr lang="en-US" dirty="0"/>
          </a:p>
        </p:txBody>
      </p:sp>
      <p:sp>
        <p:nvSpPr>
          <p:cNvPr id="3" name="Subtitle 2"/>
          <p:cNvSpPr>
            <a:spLocks noGrp="1"/>
          </p:cNvSpPr>
          <p:nvPr>
            <p:ph type="subTitle" idx="1"/>
          </p:nvPr>
        </p:nvSpPr>
        <p:spPr/>
        <p:txBody>
          <a:bodyPr/>
          <a:lstStyle/>
          <a:p>
            <a:pPr>
              <a:lnSpc>
                <a:spcPct val="100000"/>
              </a:lnSpc>
              <a:spcBef>
                <a:spcPts val="0"/>
              </a:spcBef>
              <a:defRPr/>
            </a:pPr>
            <a:r>
              <a:rPr lang="en-US" dirty="0">
                <a:latin typeface="+mj-lt"/>
                <a:ea typeface="MS PGothic" panose="020B0600070205080204" pitchFamily="34" charset="-128"/>
                <a:cs typeface="Georgia"/>
              </a:rPr>
              <a:t>An overview of key events, administrative actions, and congressional steps that affect the energy sector</a:t>
            </a:r>
          </a:p>
        </p:txBody>
      </p:sp>
      <p:sp>
        <p:nvSpPr>
          <p:cNvPr id="8" name="TextBox 7"/>
          <p:cNvSpPr txBox="1"/>
          <p:nvPr/>
        </p:nvSpPr>
        <p:spPr>
          <a:xfrm>
            <a:off x="403412" y="3942054"/>
            <a:ext cx="3957453" cy="1200329"/>
          </a:xfrm>
          <a:prstGeom prst="rect">
            <a:avLst/>
          </a:prstGeom>
          <a:noFill/>
        </p:spPr>
        <p:txBody>
          <a:bodyPr wrap="square" rtlCol="0">
            <a:spAutoFit/>
          </a:bodyPr>
          <a:lstStyle/>
          <a:p>
            <a:pPr>
              <a:defRPr/>
            </a:pPr>
            <a:r>
              <a:rPr lang="en-US" sz="1200" b="1" dirty="0">
                <a:latin typeface="+mj-lt"/>
                <a:ea typeface="MS PGothic" panose="020B0600070205080204" pitchFamily="34" charset="-128"/>
                <a:cs typeface="Georgia"/>
              </a:rPr>
              <a:t>June 28, 2019</a:t>
            </a:r>
          </a:p>
          <a:p>
            <a:pPr>
              <a:defRPr/>
            </a:pPr>
            <a:endParaRPr lang="en-US" sz="1200" b="1" dirty="0">
              <a:latin typeface="+mj-lt"/>
              <a:ea typeface="MS PGothic" panose="020B0600070205080204" pitchFamily="34" charset="-128"/>
              <a:cs typeface="Georgia"/>
            </a:endParaRPr>
          </a:p>
          <a:p>
            <a:pPr>
              <a:defRPr/>
            </a:pPr>
            <a:r>
              <a:rPr lang="en-US" sz="1200" b="1" dirty="0">
                <a:latin typeface="+mj-lt"/>
                <a:ea typeface="MS PGothic" panose="020B0600070205080204" pitchFamily="34" charset="-128"/>
                <a:cs typeface="Georgia"/>
              </a:rPr>
              <a:t>Producer </a:t>
            </a:r>
          </a:p>
          <a:p>
            <a:pPr>
              <a:defRPr/>
            </a:pPr>
            <a:r>
              <a:rPr lang="en-US" sz="1200" i="1" dirty="0">
                <a:latin typeface="+mj-lt"/>
                <a:ea typeface="MS PGothic" panose="020B0600070205080204" pitchFamily="34" charset="-128"/>
                <a:cs typeface="Georgia"/>
              </a:rPr>
              <a:t>American Association of Blacks in Energy</a:t>
            </a:r>
          </a:p>
          <a:p>
            <a:pPr>
              <a:defRPr/>
            </a:pPr>
            <a:endParaRPr lang="en-US" sz="1200" b="1" dirty="0">
              <a:latin typeface="+mj-lt"/>
              <a:ea typeface="MS PGothic" panose="020B0600070205080204" pitchFamily="34" charset="-128"/>
              <a:cs typeface="Georgia"/>
            </a:endParaRPr>
          </a:p>
          <a:p>
            <a:pPr>
              <a:defRPr/>
            </a:pPr>
            <a:endParaRPr lang="en-US" sz="1200" b="1" dirty="0">
              <a:latin typeface="+mj-lt"/>
              <a:ea typeface="MS PGothic" panose="020B0600070205080204" pitchFamily="34" charset="-128"/>
              <a:cs typeface="Georgia"/>
            </a:endParaRPr>
          </a:p>
        </p:txBody>
      </p:sp>
    </p:spTree>
    <p:extLst>
      <p:ext uri="{BB962C8B-B14F-4D97-AF65-F5344CB8AC3E}">
        <p14:creationId xmlns:p14="http://schemas.microsoft.com/office/powerpoint/2010/main" val="78080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Roadmap</a:t>
            </a:r>
          </a:p>
        </p:txBody>
      </p:sp>
      <p:cxnSp>
        <p:nvCxnSpPr>
          <p:cNvPr id="4" name="Straight Arrow Connector 3"/>
          <p:cNvCxnSpPr/>
          <p:nvPr/>
        </p:nvCxnSpPr>
        <p:spPr>
          <a:xfrm flipV="1">
            <a:off x="1029999" y="2098675"/>
            <a:ext cx="0" cy="2375548"/>
          </a:xfrm>
          <a:prstGeom prst="straightConnector1">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941536" y="2403086"/>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a:spLocks noChangeAspect="1"/>
          </p:cNvSpPr>
          <p:nvPr/>
        </p:nvSpPr>
        <p:spPr>
          <a:xfrm>
            <a:off x="941536" y="3419687"/>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a:spLocks noChangeAspect="1"/>
          </p:cNvSpPr>
          <p:nvPr/>
        </p:nvSpPr>
        <p:spPr>
          <a:xfrm>
            <a:off x="941536" y="1915795"/>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a:spLocks noChangeArrowheads="1"/>
          </p:cNvSpPr>
          <p:nvPr/>
        </p:nvSpPr>
        <p:spPr bwMode="auto">
          <a:xfrm>
            <a:off x="1152401" y="1825257"/>
            <a:ext cx="5203794" cy="2739211"/>
          </a:xfrm>
          <a:prstGeom prst="rect">
            <a:avLst/>
          </a:prstGeom>
          <a:solidFill>
            <a:schemeClr val="bg1"/>
          </a:solid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mj-lt"/>
                <a:cs typeface="Georgia"/>
              </a:rPr>
              <a:t>High level overview</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Administrative actions</a:t>
            </a:r>
            <a:endParaRPr lang="en-US" altLang="en-US" sz="1200" dirty="0">
              <a:latin typeface="+mj-lt"/>
              <a:cs typeface="Georgia"/>
            </a:endParaRPr>
          </a:p>
          <a:p>
            <a:pPr lvl="1">
              <a:lnSpc>
                <a:spcPct val="100000"/>
              </a:lnSpc>
              <a:spcBef>
                <a:spcPct val="0"/>
              </a:spcBef>
              <a:buNone/>
              <a:defRPr/>
            </a:pPr>
            <a:r>
              <a:rPr lang="en-US" altLang="en-US" sz="1200" dirty="0">
                <a:latin typeface="+mj-lt"/>
                <a:cs typeface="Georgia"/>
              </a:rPr>
              <a:t>ACE rule finalized</a:t>
            </a:r>
          </a:p>
          <a:p>
            <a:pPr lvl="1">
              <a:lnSpc>
                <a:spcPct val="100000"/>
              </a:lnSpc>
              <a:spcBef>
                <a:spcPct val="0"/>
              </a:spcBef>
              <a:buNone/>
              <a:defRPr/>
            </a:pPr>
            <a:r>
              <a:rPr lang="en-US" altLang="en-US" sz="1200" dirty="0">
                <a:cs typeface="Georgia"/>
              </a:rPr>
              <a:t>E15 rule changed</a:t>
            </a:r>
            <a:endParaRPr lang="en-US" altLang="en-US" sz="1200" dirty="0">
              <a:latin typeface="+mj-lt"/>
              <a:cs typeface="Georgia"/>
            </a:endParaRPr>
          </a:p>
          <a:p>
            <a:pPr lvl="1">
              <a:lnSpc>
                <a:spcPct val="100000"/>
              </a:lnSpc>
              <a:spcBef>
                <a:spcPct val="0"/>
              </a:spcBef>
              <a:buNone/>
              <a:defRPr/>
            </a:pPr>
            <a:r>
              <a:rPr lang="en-US" altLang="en-US" sz="1200" dirty="0">
                <a:latin typeface="+mj-lt"/>
                <a:cs typeface="Georgia"/>
              </a:rPr>
              <a:t>Iran sanctions allowed to expire</a:t>
            </a:r>
          </a:p>
          <a:p>
            <a:pPr>
              <a:lnSpc>
                <a:spcPct val="100000"/>
              </a:lnSpc>
              <a:spcBef>
                <a:spcPct val="0"/>
              </a:spcBef>
              <a:buNone/>
              <a:defRPr/>
            </a:pPr>
            <a:endParaRPr lang="en-US" altLang="en-US" sz="1600" dirty="0">
              <a:cs typeface="Georgia"/>
            </a:endParaRPr>
          </a:p>
          <a:p>
            <a:pPr>
              <a:lnSpc>
                <a:spcPct val="100000"/>
              </a:lnSpc>
              <a:spcBef>
                <a:spcPct val="0"/>
              </a:spcBef>
              <a:buNone/>
              <a:defRPr/>
            </a:pPr>
            <a:r>
              <a:rPr lang="en-US" altLang="en-US" sz="1600" dirty="0">
                <a:cs typeface="Georgia"/>
              </a:rPr>
              <a:t>Congressional actions</a:t>
            </a:r>
            <a:endParaRPr lang="en-US" altLang="en-US" sz="1200" dirty="0">
              <a:cs typeface="Georgia"/>
            </a:endParaRPr>
          </a:p>
          <a:p>
            <a:pPr lvl="1">
              <a:lnSpc>
                <a:spcPct val="100000"/>
              </a:lnSpc>
              <a:spcBef>
                <a:spcPct val="0"/>
              </a:spcBef>
              <a:buNone/>
              <a:defRPr/>
            </a:pPr>
            <a:r>
              <a:rPr lang="en-US" altLang="en-US" sz="1200" dirty="0">
                <a:cs typeface="Georgia"/>
              </a:rPr>
              <a:t>Hearings </a:t>
            </a:r>
          </a:p>
          <a:p>
            <a:pPr lvl="1">
              <a:lnSpc>
                <a:spcPct val="100000"/>
              </a:lnSpc>
              <a:spcBef>
                <a:spcPct val="0"/>
              </a:spcBef>
              <a:buNone/>
              <a:defRPr/>
            </a:pPr>
            <a:r>
              <a:rPr lang="en-US" altLang="en-US" sz="1200" dirty="0">
                <a:cs typeface="Georgia"/>
              </a:rPr>
              <a:t>Legislation</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Look ahead</a:t>
            </a:r>
          </a:p>
        </p:txBody>
      </p:sp>
      <p:sp>
        <p:nvSpPr>
          <p:cNvPr id="8" name="Oval 7"/>
          <p:cNvSpPr>
            <a:spLocks noChangeAspect="1"/>
          </p:cNvSpPr>
          <p:nvPr/>
        </p:nvSpPr>
        <p:spPr>
          <a:xfrm>
            <a:off x="941536" y="4291343"/>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50108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Roadmap</a:t>
            </a:r>
          </a:p>
        </p:txBody>
      </p:sp>
      <p:cxnSp>
        <p:nvCxnSpPr>
          <p:cNvPr id="4" name="Straight Arrow Connector 3"/>
          <p:cNvCxnSpPr/>
          <p:nvPr/>
        </p:nvCxnSpPr>
        <p:spPr>
          <a:xfrm flipV="1">
            <a:off x="1029999" y="2098675"/>
            <a:ext cx="0" cy="2375548"/>
          </a:xfrm>
          <a:prstGeom prst="straightConnector1">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941536" y="2403086"/>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a:spLocks noChangeAspect="1"/>
          </p:cNvSpPr>
          <p:nvPr/>
        </p:nvSpPr>
        <p:spPr>
          <a:xfrm>
            <a:off x="941536" y="3419687"/>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a:spLocks noChangeAspect="1"/>
          </p:cNvSpPr>
          <p:nvPr/>
        </p:nvSpPr>
        <p:spPr>
          <a:xfrm>
            <a:off x="941536" y="1915795"/>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a:spLocks noChangeArrowheads="1"/>
          </p:cNvSpPr>
          <p:nvPr/>
        </p:nvSpPr>
        <p:spPr bwMode="auto">
          <a:xfrm>
            <a:off x="1152401" y="1825257"/>
            <a:ext cx="5203794" cy="2739211"/>
          </a:xfrm>
          <a:prstGeom prst="rect">
            <a:avLst/>
          </a:prstGeom>
          <a:solidFill>
            <a:schemeClr val="bg1"/>
          </a:solid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mj-lt"/>
                <a:cs typeface="Georgia"/>
              </a:rPr>
              <a:t>High level overview</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Administrative actions</a:t>
            </a:r>
            <a:endParaRPr lang="en-US" altLang="en-US" sz="1200" dirty="0">
              <a:latin typeface="+mj-lt"/>
              <a:cs typeface="Georgia"/>
            </a:endParaRPr>
          </a:p>
          <a:p>
            <a:pPr lvl="1">
              <a:lnSpc>
                <a:spcPct val="100000"/>
              </a:lnSpc>
              <a:spcBef>
                <a:spcPct val="0"/>
              </a:spcBef>
              <a:buNone/>
              <a:defRPr/>
            </a:pPr>
            <a:r>
              <a:rPr lang="en-US" altLang="en-US" sz="1200" dirty="0">
                <a:latin typeface="+mj-lt"/>
                <a:cs typeface="Georgia"/>
              </a:rPr>
              <a:t>ACE rule finalized</a:t>
            </a:r>
          </a:p>
          <a:p>
            <a:pPr lvl="1">
              <a:lnSpc>
                <a:spcPct val="100000"/>
              </a:lnSpc>
              <a:spcBef>
                <a:spcPct val="0"/>
              </a:spcBef>
              <a:buNone/>
              <a:defRPr/>
            </a:pPr>
            <a:r>
              <a:rPr lang="en-US" altLang="en-US" sz="1200" dirty="0">
                <a:cs typeface="Georgia"/>
              </a:rPr>
              <a:t>E15 rule changed</a:t>
            </a:r>
            <a:endParaRPr lang="en-US" altLang="en-US" sz="1200" dirty="0">
              <a:latin typeface="+mj-lt"/>
              <a:cs typeface="Georgia"/>
            </a:endParaRPr>
          </a:p>
          <a:p>
            <a:pPr lvl="1">
              <a:lnSpc>
                <a:spcPct val="100000"/>
              </a:lnSpc>
              <a:spcBef>
                <a:spcPct val="0"/>
              </a:spcBef>
              <a:buNone/>
              <a:defRPr/>
            </a:pPr>
            <a:r>
              <a:rPr lang="en-US" altLang="en-US" sz="1200" dirty="0">
                <a:cs typeface="Georgia"/>
              </a:rPr>
              <a:t>Iran sanctions allowed to expire</a:t>
            </a:r>
          </a:p>
          <a:p>
            <a:pPr>
              <a:lnSpc>
                <a:spcPct val="100000"/>
              </a:lnSpc>
              <a:spcBef>
                <a:spcPct val="0"/>
              </a:spcBef>
              <a:buNone/>
              <a:defRPr/>
            </a:pPr>
            <a:endParaRPr lang="en-US" altLang="en-US" sz="1600" dirty="0">
              <a:cs typeface="Georgia"/>
            </a:endParaRPr>
          </a:p>
          <a:p>
            <a:pPr>
              <a:lnSpc>
                <a:spcPct val="100000"/>
              </a:lnSpc>
              <a:spcBef>
                <a:spcPct val="0"/>
              </a:spcBef>
              <a:buNone/>
              <a:defRPr/>
            </a:pPr>
            <a:r>
              <a:rPr lang="en-US" altLang="en-US" sz="1600" dirty="0">
                <a:cs typeface="Georgia"/>
              </a:rPr>
              <a:t>Congressional actions</a:t>
            </a:r>
            <a:endParaRPr lang="en-US" altLang="en-US" sz="1200" dirty="0">
              <a:cs typeface="Georgia"/>
            </a:endParaRPr>
          </a:p>
          <a:p>
            <a:pPr lvl="1">
              <a:lnSpc>
                <a:spcPct val="100000"/>
              </a:lnSpc>
              <a:spcBef>
                <a:spcPct val="0"/>
              </a:spcBef>
              <a:buNone/>
              <a:defRPr/>
            </a:pPr>
            <a:r>
              <a:rPr lang="en-US" altLang="en-US" sz="1200" dirty="0">
                <a:cs typeface="Georgia"/>
              </a:rPr>
              <a:t>Hearings </a:t>
            </a:r>
          </a:p>
          <a:p>
            <a:pPr lvl="1">
              <a:lnSpc>
                <a:spcPct val="100000"/>
              </a:lnSpc>
              <a:spcBef>
                <a:spcPct val="0"/>
              </a:spcBef>
              <a:buNone/>
              <a:defRPr/>
            </a:pPr>
            <a:r>
              <a:rPr lang="en-US" altLang="en-US" sz="1200" dirty="0">
                <a:cs typeface="Georgia"/>
              </a:rPr>
              <a:t>Legislation</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Look ahead</a:t>
            </a:r>
          </a:p>
        </p:txBody>
      </p:sp>
      <p:sp>
        <p:nvSpPr>
          <p:cNvPr id="8" name="Oval 7"/>
          <p:cNvSpPr>
            <a:spLocks noChangeAspect="1"/>
          </p:cNvSpPr>
          <p:nvPr/>
        </p:nvSpPr>
        <p:spPr>
          <a:xfrm>
            <a:off x="941536" y="4291343"/>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94420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a:spLocks noChangeArrowheads="1"/>
          </p:cNvSpPr>
          <p:nvPr/>
        </p:nvSpPr>
        <p:spPr bwMode="auto">
          <a:xfrm>
            <a:off x="419100" y="1413827"/>
            <a:ext cx="8057388" cy="276999"/>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Timeline of recent actions on US climate policy </a:t>
            </a:r>
          </a:p>
        </p:txBody>
      </p:sp>
      <p:cxnSp>
        <p:nvCxnSpPr>
          <p:cNvPr id="45" name="Elbow Connector 44"/>
          <p:cNvCxnSpPr/>
          <p:nvPr/>
        </p:nvCxnSpPr>
        <p:spPr>
          <a:xfrm rot="5400000">
            <a:off x="6817978" y="3679088"/>
            <a:ext cx="2723087" cy="3"/>
          </a:xfrm>
          <a:prstGeom prst="bentConnector3">
            <a:avLst>
              <a:gd name="adj1" fmla="val 50000"/>
            </a:avLst>
          </a:prstGeom>
          <a:ln w="28575">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mj-lt"/>
                <a:cs typeface="Georgia"/>
              </a:rPr>
              <a:t>Presentation Center | Slide last updated on: June 20, 2019</a:t>
            </a:r>
          </a:p>
        </p:txBody>
      </p:sp>
      <p:sp>
        <p:nvSpPr>
          <p:cNvPr id="15"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mj-lt"/>
                <a:cs typeface="Georgia"/>
              </a:rPr>
              <a:t>Sources: Energy Information Agency, Natural Resources Defense Council, EPA, Resources for the Future, E&amp;E News, Environmental Defense Fund.</a:t>
            </a:r>
          </a:p>
        </p:txBody>
      </p:sp>
      <p:sp>
        <p:nvSpPr>
          <p:cNvPr id="5" name="Slide Number Placeholder 4"/>
          <p:cNvSpPr>
            <a:spLocks noGrp="1"/>
          </p:cNvSpPr>
          <p:nvPr>
            <p:ph type="sldNum" sz="quarter" idx="12"/>
          </p:nvPr>
        </p:nvSpPr>
        <p:spPr/>
        <p:txBody>
          <a:bodyPr/>
          <a:lstStyle/>
          <a:p>
            <a:fld id="{BEFBC90E-502A-A54D-9BAE-6F74229062B0}" type="slidenum">
              <a:rPr lang="en-US" smtClean="0"/>
              <a:pPr/>
              <a:t>6</a:t>
            </a:fld>
            <a:endParaRPr lang="en-US" dirty="0"/>
          </a:p>
        </p:txBody>
      </p:sp>
      <p:sp>
        <p:nvSpPr>
          <p:cNvPr id="12" name="Title 11">
            <a:extLst>
              <a:ext uri="{FF2B5EF4-FFF2-40B4-BE49-F238E27FC236}">
                <a16:creationId xmlns:a16="http://schemas.microsoft.com/office/drawing/2014/main" id="{94265BF9-11EA-CF4F-BAC2-8BC8AE6A797B}"/>
              </a:ext>
            </a:extLst>
          </p:cNvPr>
          <p:cNvSpPr>
            <a:spLocks noGrp="1"/>
          </p:cNvSpPr>
          <p:nvPr>
            <p:ph type="title"/>
          </p:nvPr>
        </p:nvSpPr>
        <p:spPr/>
        <p:txBody>
          <a:bodyPr/>
          <a:lstStyle/>
          <a:p>
            <a:r>
              <a:rPr lang="en-US" altLang="en-US" dirty="0">
                <a:latin typeface="+mj-lt"/>
                <a:ea typeface="ＭＳ Ｐゴシック" charset="-128"/>
                <a:cs typeface="MS PGothic" charset="-128"/>
              </a:rPr>
              <a:t>Recent US climate policy has centered around the Clean Power Plan and Affordable Clean Energy rule</a:t>
            </a:r>
            <a:endParaRPr lang="en-US" dirty="0">
              <a:latin typeface="+mj-lt"/>
            </a:endParaRPr>
          </a:p>
        </p:txBody>
      </p:sp>
      <p:cxnSp>
        <p:nvCxnSpPr>
          <p:cNvPr id="19" name="Straight Arrow Connector 18">
            <a:extLst>
              <a:ext uri="{FF2B5EF4-FFF2-40B4-BE49-F238E27FC236}">
                <a16:creationId xmlns:a16="http://schemas.microsoft.com/office/drawing/2014/main" id="{597B29DA-F555-7048-967B-14D42FBEF223}"/>
              </a:ext>
            </a:extLst>
          </p:cNvPr>
          <p:cNvCxnSpPr>
            <a:cxnSpLocks/>
          </p:cNvCxnSpPr>
          <p:nvPr/>
        </p:nvCxnSpPr>
        <p:spPr>
          <a:xfrm>
            <a:off x="645170" y="2253665"/>
            <a:ext cx="7877249" cy="14963"/>
          </a:xfrm>
          <a:prstGeom prst="straightConnector1">
            <a:avLst/>
          </a:prstGeom>
          <a:ln w="28575">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87F928-C036-BC4A-A7DC-54B5F5535CFC}"/>
              </a:ext>
            </a:extLst>
          </p:cNvPr>
          <p:cNvSpPr txBox="1">
            <a:spLocks/>
          </p:cNvSpPr>
          <p:nvPr/>
        </p:nvSpPr>
        <p:spPr>
          <a:xfrm>
            <a:off x="503300" y="2414733"/>
            <a:ext cx="1763264" cy="2210171"/>
          </a:xfrm>
          <a:prstGeom prst="rect">
            <a:avLst/>
          </a:prstGeom>
          <a:solidFill>
            <a:schemeClr val="accent5">
              <a:lumMod val="75000"/>
            </a:schemeClr>
          </a:solidFill>
        </p:spPr>
        <p:txBody>
          <a:bodyPr wrap="square" lIns="91440" tIns="91440" rIns="91440" bIns="91440">
            <a:noAutofit/>
          </a:bodyPr>
          <a:lstStyle/>
          <a:p>
            <a:pPr marL="171450" indent="-171450">
              <a:spcAft>
                <a:spcPts val="300"/>
              </a:spcAft>
              <a:buFont typeface="Arial" panose="020B0604020202020204" pitchFamily="34" charset="0"/>
              <a:buChar char="•"/>
              <a:defRPr/>
            </a:pPr>
            <a:r>
              <a:rPr lang="en-US" sz="1200" dirty="0">
                <a:solidFill>
                  <a:schemeClr val="bg1"/>
                </a:solidFill>
                <a:ea typeface="MS PGothic" panose="020B0600070205080204" pitchFamily="34" charset="-128"/>
                <a:cs typeface="Georgia"/>
              </a:rPr>
              <a:t>EPA under President Obama issues the Clean Power Plan (CPP)</a:t>
            </a:r>
          </a:p>
        </p:txBody>
      </p:sp>
      <p:sp>
        <p:nvSpPr>
          <p:cNvPr id="21" name="TextBox 20">
            <a:extLst>
              <a:ext uri="{FF2B5EF4-FFF2-40B4-BE49-F238E27FC236}">
                <a16:creationId xmlns:a16="http://schemas.microsoft.com/office/drawing/2014/main" id="{60F17786-D3BB-134A-8697-048FDEC13AD1}"/>
              </a:ext>
            </a:extLst>
          </p:cNvPr>
          <p:cNvSpPr txBox="1">
            <a:spLocks/>
          </p:cNvSpPr>
          <p:nvPr/>
        </p:nvSpPr>
        <p:spPr>
          <a:xfrm>
            <a:off x="2449141" y="2414733"/>
            <a:ext cx="1763264" cy="2210170"/>
          </a:xfrm>
          <a:prstGeom prst="rect">
            <a:avLst/>
          </a:prstGeom>
          <a:solidFill>
            <a:schemeClr val="accent5">
              <a:lumMod val="75000"/>
            </a:schemeClr>
          </a:solidFill>
        </p:spPr>
        <p:txBody>
          <a:bodyPr lIns="91440" tIns="91440" rIns="91440" bIns="91440">
            <a:noAutofit/>
          </a:bodyPr>
          <a:lstStyle/>
          <a:p>
            <a:pPr marL="171450" indent="-171450">
              <a:spcAft>
                <a:spcPts val="300"/>
              </a:spcAft>
              <a:buFont typeface="Arial" panose="020B0604020202020204" pitchFamily="34" charset="0"/>
              <a:buChar char="•"/>
              <a:defRPr/>
            </a:pPr>
            <a:r>
              <a:rPr lang="en-US" sz="1200" dirty="0">
                <a:solidFill>
                  <a:schemeClr val="bg1"/>
                </a:solidFill>
                <a:ea typeface="MS PGothic" panose="020B0600070205080204" pitchFamily="34" charset="-128"/>
                <a:cs typeface="Georgia"/>
              </a:rPr>
              <a:t>US Supreme Court halts implementation of the CPP</a:t>
            </a:r>
          </a:p>
          <a:p>
            <a:pPr marL="171450" indent="-171450">
              <a:spcAft>
                <a:spcPts val="300"/>
              </a:spcAft>
              <a:buFont typeface="Arial" panose="020B0604020202020204" pitchFamily="34" charset="0"/>
              <a:buChar char="•"/>
              <a:defRPr/>
            </a:pPr>
            <a:r>
              <a:rPr lang="en-US" sz="1200" dirty="0">
                <a:solidFill>
                  <a:schemeClr val="bg1"/>
                </a:solidFill>
                <a:ea typeface="MS PGothic" panose="020B0600070205080204" pitchFamily="34" charset="-128"/>
                <a:cs typeface="Georgia"/>
              </a:rPr>
              <a:t>While the CPP is halted and ACE is not yet finalized, EPA has no formal plan to address CO2 emissions from power plants</a:t>
            </a:r>
          </a:p>
        </p:txBody>
      </p:sp>
      <p:sp>
        <p:nvSpPr>
          <p:cNvPr id="22" name="TextBox 21">
            <a:extLst>
              <a:ext uri="{FF2B5EF4-FFF2-40B4-BE49-F238E27FC236}">
                <a16:creationId xmlns:a16="http://schemas.microsoft.com/office/drawing/2014/main" id="{0E831976-AC8B-7541-B5B6-2DE7AD5F2C66}"/>
              </a:ext>
            </a:extLst>
          </p:cNvPr>
          <p:cNvSpPr txBox="1">
            <a:spLocks/>
          </p:cNvSpPr>
          <p:nvPr/>
        </p:nvSpPr>
        <p:spPr>
          <a:xfrm>
            <a:off x="4394982" y="2414733"/>
            <a:ext cx="1763264" cy="2210169"/>
          </a:xfrm>
          <a:prstGeom prst="rect">
            <a:avLst/>
          </a:prstGeom>
          <a:solidFill>
            <a:schemeClr val="accent5">
              <a:lumMod val="75000"/>
            </a:schemeClr>
          </a:solidFill>
        </p:spPr>
        <p:txBody>
          <a:bodyPr wrap="square" lIns="91440" tIns="91440" rIns="91440" bIns="91440">
            <a:noAutofit/>
          </a:bodyPr>
          <a:lstStyle/>
          <a:p>
            <a:pPr marL="171450" indent="-171450">
              <a:spcAft>
                <a:spcPts val="300"/>
              </a:spcAft>
              <a:buFont typeface="Arial" panose="020B0604020202020204" pitchFamily="34" charset="0"/>
              <a:buChar char="•"/>
              <a:defRPr/>
            </a:pPr>
            <a:r>
              <a:rPr lang="en-US" sz="1200" dirty="0">
                <a:solidFill>
                  <a:schemeClr val="bg1"/>
                </a:solidFill>
                <a:ea typeface="MS PGothic" panose="020B0600070205080204" pitchFamily="34" charset="-128"/>
                <a:cs typeface="Georgia"/>
              </a:rPr>
              <a:t>EPA Administrator Scott Pruitt signs a formal proposal to repeal the CPP</a:t>
            </a:r>
          </a:p>
          <a:p>
            <a:pPr marL="171450" indent="-171450">
              <a:spcAft>
                <a:spcPts val="300"/>
              </a:spcAft>
              <a:buFont typeface="Arial" panose="020B0604020202020204" pitchFamily="34" charset="0"/>
              <a:buChar char="•"/>
              <a:defRPr/>
            </a:pPr>
            <a:r>
              <a:rPr lang="en-US" sz="1200" dirty="0">
                <a:solidFill>
                  <a:schemeClr val="bg1"/>
                </a:solidFill>
                <a:ea typeface="MS PGothic" panose="020B0600070205080204" pitchFamily="34" charset="-128"/>
                <a:cs typeface="Georgia"/>
              </a:rPr>
              <a:t>DC Circuit Court places the case in temporary abeyance</a:t>
            </a:r>
          </a:p>
          <a:p>
            <a:pPr marL="171450" indent="-171450">
              <a:spcAft>
                <a:spcPts val="300"/>
              </a:spcAft>
              <a:buFont typeface="Arial" panose="020B0604020202020204" pitchFamily="34" charset="0"/>
              <a:buChar char="•"/>
              <a:defRPr/>
            </a:pPr>
            <a:endParaRPr lang="en-US" sz="1200" dirty="0">
              <a:solidFill>
                <a:schemeClr val="bg1"/>
              </a:solidFill>
              <a:ea typeface="MS PGothic" panose="020B0600070205080204" pitchFamily="34" charset="-128"/>
              <a:cs typeface="Georgia"/>
            </a:endParaRPr>
          </a:p>
        </p:txBody>
      </p:sp>
      <p:sp>
        <p:nvSpPr>
          <p:cNvPr id="23" name="TextBox 22">
            <a:extLst>
              <a:ext uri="{FF2B5EF4-FFF2-40B4-BE49-F238E27FC236}">
                <a16:creationId xmlns:a16="http://schemas.microsoft.com/office/drawing/2014/main" id="{F4175967-AEA8-8041-815A-31CC1C62F5C3}"/>
              </a:ext>
            </a:extLst>
          </p:cNvPr>
          <p:cNvSpPr txBox="1">
            <a:spLocks/>
          </p:cNvSpPr>
          <p:nvPr/>
        </p:nvSpPr>
        <p:spPr>
          <a:xfrm>
            <a:off x="526298" y="1925471"/>
            <a:ext cx="1286184" cy="246221"/>
          </a:xfrm>
          <a:prstGeom prst="rect">
            <a:avLst/>
          </a:prstGeom>
          <a:noFill/>
        </p:spPr>
        <p:txBody>
          <a:bodyPr wrap="square">
            <a:spAutoFit/>
          </a:bodyPr>
          <a:lstStyle/>
          <a:p>
            <a:pPr>
              <a:defRPr/>
            </a:pPr>
            <a:r>
              <a:rPr lang="en-US" sz="1000" b="1" dirty="0">
                <a:latin typeface="Verdana"/>
                <a:ea typeface="MS PGothic" panose="020B0600070205080204" pitchFamily="34" charset="-128"/>
                <a:cs typeface="Verdana"/>
              </a:rPr>
              <a:t>2015</a:t>
            </a:r>
            <a:endParaRPr lang="en-US" sz="1000" dirty="0">
              <a:latin typeface="Verdana"/>
              <a:ea typeface="MS PGothic" panose="020B0600070205080204" pitchFamily="34" charset="-128"/>
              <a:cs typeface="Verdana"/>
            </a:endParaRPr>
          </a:p>
        </p:txBody>
      </p:sp>
      <p:sp>
        <p:nvSpPr>
          <p:cNvPr id="24" name="TextBox 23">
            <a:extLst>
              <a:ext uri="{FF2B5EF4-FFF2-40B4-BE49-F238E27FC236}">
                <a16:creationId xmlns:a16="http://schemas.microsoft.com/office/drawing/2014/main" id="{C2270FEC-8A55-9748-A16D-B39167C75CCE}"/>
              </a:ext>
            </a:extLst>
          </p:cNvPr>
          <p:cNvSpPr txBox="1">
            <a:spLocks/>
          </p:cNvSpPr>
          <p:nvPr/>
        </p:nvSpPr>
        <p:spPr>
          <a:xfrm>
            <a:off x="2456080" y="1925471"/>
            <a:ext cx="1656371" cy="246221"/>
          </a:xfrm>
          <a:prstGeom prst="rect">
            <a:avLst/>
          </a:prstGeom>
          <a:noFill/>
        </p:spPr>
        <p:txBody>
          <a:bodyPr wrap="square">
            <a:spAutoFit/>
          </a:bodyPr>
          <a:lstStyle/>
          <a:p>
            <a:pPr>
              <a:defRPr/>
            </a:pPr>
            <a:r>
              <a:rPr lang="en-US" sz="1000" b="1" dirty="0">
                <a:latin typeface="Verdana"/>
                <a:ea typeface="MS PGothic" panose="020B0600070205080204" pitchFamily="34" charset="-128"/>
                <a:cs typeface="Verdana"/>
              </a:rPr>
              <a:t>2016</a:t>
            </a:r>
            <a:endParaRPr lang="en-US" sz="1000" dirty="0">
              <a:latin typeface="Verdana"/>
              <a:ea typeface="MS PGothic" panose="020B0600070205080204" pitchFamily="34" charset="-128"/>
              <a:cs typeface="Verdana"/>
            </a:endParaRPr>
          </a:p>
        </p:txBody>
      </p:sp>
      <p:sp>
        <p:nvSpPr>
          <p:cNvPr id="25" name="TextBox 24">
            <a:extLst>
              <a:ext uri="{FF2B5EF4-FFF2-40B4-BE49-F238E27FC236}">
                <a16:creationId xmlns:a16="http://schemas.microsoft.com/office/drawing/2014/main" id="{592B70BE-6BD8-6147-92D1-DE4D4290E569}"/>
              </a:ext>
            </a:extLst>
          </p:cNvPr>
          <p:cNvSpPr txBox="1">
            <a:spLocks/>
          </p:cNvSpPr>
          <p:nvPr/>
        </p:nvSpPr>
        <p:spPr>
          <a:xfrm>
            <a:off x="4394982" y="1925471"/>
            <a:ext cx="1838697" cy="246221"/>
          </a:xfrm>
          <a:prstGeom prst="rect">
            <a:avLst/>
          </a:prstGeom>
          <a:noFill/>
        </p:spPr>
        <p:txBody>
          <a:bodyPr>
            <a:spAutoFit/>
          </a:bodyPr>
          <a:lstStyle/>
          <a:p>
            <a:pPr>
              <a:defRPr/>
            </a:pPr>
            <a:r>
              <a:rPr lang="en-US" sz="1000" b="1" dirty="0">
                <a:latin typeface="Verdana"/>
                <a:ea typeface="MS PGothic" panose="020B0600070205080204" pitchFamily="34" charset="-128"/>
                <a:cs typeface="Verdana"/>
              </a:rPr>
              <a:t>2017</a:t>
            </a:r>
            <a:endParaRPr lang="en-US" sz="1000" dirty="0">
              <a:latin typeface="Verdana"/>
              <a:ea typeface="MS PGothic" panose="020B0600070205080204" pitchFamily="34" charset="-128"/>
              <a:cs typeface="Verdana"/>
            </a:endParaRPr>
          </a:p>
        </p:txBody>
      </p:sp>
      <p:sp>
        <p:nvSpPr>
          <p:cNvPr id="26" name="Oval 25">
            <a:extLst>
              <a:ext uri="{FF2B5EF4-FFF2-40B4-BE49-F238E27FC236}">
                <a16:creationId xmlns:a16="http://schemas.microsoft.com/office/drawing/2014/main" id="{E09849B8-4CDC-694D-B7F9-A2F4E0AB513C}"/>
              </a:ext>
            </a:extLst>
          </p:cNvPr>
          <p:cNvSpPr>
            <a:spLocks noChangeAspect="1"/>
          </p:cNvSpPr>
          <p:nvPr/>
        </p:nvSpPr>
        <p:spPr>
          <a:xfrm>
            <a:off x="4401086" y="2204743"/>
            <a:ext cx="128016" cy="12801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
        <p:nvSpPr>
          <p:cNvPr id="27" name="Oval 26">
            <a:extLst>
              <a:ext uri="{FF2B5EF4-FFF2-40B4-BE49-F238E27FC236}">
                <a16:creationId xmlns:a16="http://schemas.microsoft.com/office/drawing/2014/main" id="{E09849B8-4CDC-694D-B7F9-A2F4E0AB513C}"/>
              </a:ext>
            </a:extLst>
          </p:cNvPr>
          <p:cNvSpPr>
            <a:spLocks noChangeAspect="1"/>
          </p:cNvSpPr>
          <p:nvPr/>
        </p:nvSpPr>
        <p:spPr>
          <a:xfrm>
            <a:off x="517154" y="2204743"/>
            <a:ext cx="128016" cy="12801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
        <p:nvSpPr>
          <p:cNvPr id="28" name="Oval 27">
            <a:extLst>
              <a:ext uri="{FF2B5EF4-FFF2-40B4-BE49-F238E27FC236}">
                <a16:creationId xmlns:a16="http://schemas.microsoft.com/office/drawing/2014/main" id="{E09849B8-4CDC-694D-B7F9-A2F4E0AB513C}"/>
              </a:ext>
            </a:extLst>
          </p:cNvPr>
          <p:cNvSpPr>
            <a:spLocks noChangeAspect="1"/>
          </p:cNvSpPr>
          <p:nvPr/>
        </p:nvSpPr>
        <p:spPr>
          <a:xfrm>
            <a:off x="2449141" y="2204743"/>
            <a:ext cx="128016" cy="12801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
        <p:nvSpPr>
          <p:cNvPr id="31" name="TextBox 30">
            <a:extLst>
              <a:ext uri="{FF2B5EF4-FFF2-40B4-BE49-F238E27FC236}">
                <a16:creationId xmlns:a16="http://schemas.microsoft.com/office/drawing/2014/main" id="{0E831976-AC8B-7541-B5B6-2DE7AD5F2C66}"/>
              </a:ext>
            </a:extLst>
          </p:cNvPr>
          <p:cNvSpPr txBox="1">
            <a:spLocks/>
          </p:cNvSpPr>
          <p:nvPr/>
        </p:nvSpPr>
        <p:spPr>
          <a:xfrm>
            <a:off x="6340822" y="2414733"/>
            <a:ext cx="1763264" cy="2210169"/>
          </a:xfrm>
          <a:prstGeom prst="rect">
            <a:avLst/>
          </a:prstGeom>
          <a:solidFill>
            <a:schemeClr val="accent5">
              <a:lumMod val="75000"/>
            </a:schemeClr>
          </a:solidFill>
        </p:spPr>
        <p:txBody>
          <a:bodyPr wrap="square" lIns="91440" tIns="91440" rIns="91440" bIns="91440">
            <a:noAutofit/>
          </a:bodyPr>
          <a:lstStyle/>
          <a:p>
            <a:pPr marL="171450" indent="-171450">
              <a:spcAft>
                <a:spcPts val="300"/>
              </a:spcAft>
              <a:buFont typeface="Arial" panose="020B0604020202020204" pitchFamily="34" charset="0"/>
              <a:buChar char="•"/>
              <a:defRPr/>
            </a:pPr>
            <a:r>
              <a:rPr lang="en-US" sz="1200" dirty="0">
                <a:solidFill>
                  <a:schemeClr val="bg1"/>
                </a:solidFill>
                <a:ea typeface="MS PGothic" panose="020B0600070205080204" pitchFamily="34" charset="-128"/>
                <a:cs typeface="Georgia"/>
              </a:rPr>
              <a:t>The EPA issues the Affordable Clean Energy (ACE) rule, replacing the CPP</a:t>
            </a:r>
          </a:p>
          <a:p>
            <a:pPr marL="171450" indent="-171450">
              <a:spcAft>
                <a:spcPts val="300"/>
              </a:spcAft>
              <a:buFont typeface="Arial" panose="020B0604020202020204" pitchFamily="34" charset="0"/>
              <a:buChar char="•"/>
              <a:defRPr/>
            </a:pPr>
            <a:endParaRPr lang="en-US" sz="1200" dirty="0">
              <a:solidFill>
                <a:schemeClr val="bg1"/>
              </a:solidFill>
              <a:ea typeface="MS PGothic" panose="020B0600070205080204" pitchFamily="34" charset="-128"/>
              <a:cs typeface="Georgia"/>
            </a:endParaRPr>
          </a:p>
        </p:txBody>
      </p:sp>
      <p:sp>
        <p:nvSpPr>
          <p:cNvPr id="32" name="TextBox 31">
            <a:extLst>
              <a:ext uri="{FF2B5EF4-FFF2-40B4-BE49-F238E27FC236}">
                <a16:creationId xmlns:a16="http://schemas.microsoft.com/office/drawing/2014/main" id="{592B70BE-6BD8-6147-92D1-DE4D4290E569}"/>
              </a:ext>
            </a:extLst>
          </p:cNvPr>
          <p:cNvSpPr txBox="1">
            <a:spLocks/>
          </p:cNvSpPr>
          <p:nvPr/>
        </p:nvSpPr>
        <p:spPr>
          <a:xfrm>
            <a:off x="6340822" y="1925471"/>
            <a:ext cx="1838697" cy="246221"/>
          </a:xfrm>
          <a:prstGeom prst="rect">
            <a:avLst/>
          </a:prstGeom>
          <a:noFill/>
        </p:spPr>
        <p:txBody>
          <a:bodyPr>
            <a:spAutoFit/>
          </a:bodyPr>
          <a:lstStyle/>
          <a:p>
            <a:pPr>
              <a:defRPr/>
            </a:pPr>
            <a:r>
              <a:rPr lang="en-US" sz="1000" b="1" dirty="0">
                <a:latin typeface="Verdana"/>
                <a:ea typeface="MS PGothic" panose="020B0600070205080204" pitchFamily="34" charset="-128"/>
                <a:cs typeface="Verdana"/>
              </a:rPr>
              <a:t>2019</a:t>
            </a:r>
            <a:endParaRPr lang="en-US" sz="1000" dirty="0">
              <a:latin typeface="Verdana"/>
              <a:ea typeface="MS PGothic" panose="020B0600070205080204" pitchFamily="34" charset="-128"/>
              <a:cs typeface="Verdana"/>
            </a:endParaRPr>
          </a:p>
        </p:txBody>
      </p:sp>
      <p:sp>
        <p:nvSpPr>
          <p:cNvPr id="33" name="Oval 32">
            <a:extLst>
              <a:ext uri="{FF2B5EF4-FFF2-40B4-BE49-F238E27FC236}">
                <a16:creationId xmlns:a16="http://schemas.microsoft.com/office/drawing/2014/main" id="{E09849B8-4CDC-694D-B7F9-A2F4E0AB513C}"/>
              </a:ext>
            </a:extLst>
          </p:cNvPr>
          <p:cNvSpPr>
            <a:spLocks noChangeAspect="1"/>
          </p:cNvSpPr>
          <p:nvPr/>
        </p:nvSpPr>
        <p:spPr>
          <a:xfrm>
            <a:off x="6346926" y="2204743"/>
            <a:ext cx="128016" cy="12801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
        <p:nvSpPr>
          <p:cNvPr id="43" name="TextBox 42">
            <a:extLst>
              <a:ext uri="{FF2B5EF4-FFF2-40B4-BE49-F238E27FC236}">
                <a16:creationId xmlns:a16="http://schemas.microsoft.com/office/drawing/2014/main" id="{0E831976-AC8B-7541-B5B6-2DE7AD5F2C66}"/>
              </a:ext>
            </a:extLst>
          </p:cNvPr>
          <p:cNvSpPr txBox="1">
            <a:spLocks/>
          </p:cNvSpPr>
          <p:nvPr/>
        </p:nvSpPr>
        <p:spPr>
          <a:xfrm>
            <a:off x="491871" y="4824708"/>
            <a:ext cx="8030548" cy="1073078"/>
          </a:xfrm>
          <a:prstGeom prst="rect">
            <a:avLst/>
          </a:prstGeom>
          <a:solidFill>
            <a:schemeClr val="accent5">
              <a:lumMod val="40000"/>
              <a:lumOff val="60000"/>
            </a:schemeClr>
          </a:solidFill>
        </p:spPr>
        <p:txBody>
          <a:bodyPr wrap="square" lIns="91440" tIns="91440" rIns="91440" bIns="91440">
            <a:noAutofit/>
          </a:bodyPr>
          <a:lstStyle/>
          <a:p>
            <a:pPr marL="1314450" indent="-171450">
              <a:spcAft>
                <a:spcPts val="300"/>
              </a:spcAft>
              <a:defRPr/>
            </a:pPr>
            <a:r>
              <a:rPr lang="en-US" sz="1200" b="1" dirty="0">
                <a:ea typeface="MS PGothic" panose="020B0600070205080204" pitchFamily="34" charset="-128"/>
                <a:cs typeface="Georgia"/>
              </a:rPr>
              <a:t>Looking ahead</a:t>
            </a:r>
          </a:p>
          <a:p>
            <a:pPr marL="1314450" indent="-171450">
              <a:spcAft>
                <a:spcPts val="300"/>
              </a:spcAft>
              <a:buFont typeface="Arial" panose="020B0604020202020204" pitchFamily="34" charset="0"/>
              <a:buChar char="•"/>
              <a:defRPr/>
            </a:pPr>
            <a:r>
              <a:rPr lang="en-US" sz="1200" dirty="0">
                <a:ea typeface="MS PGothic" panose="020B0600070205080204" pitchFamily="34" charset="-128"/>
                <a:cs typeface="Georgia"/>
              </a:rPr>
              <a:t>Researchers from the nonprofit Resources for the Future predict ACE could increase CO2 emissions compared to no policy</a:t>
            </a:r>
          </a:p>
          <a:p>
            <a:pPr marL="1314450" indent="-171450">
              <a:spcAft>
                <a:spcPts val="300"/>
              </a:spcAft>
              <a:buFont typeface="Arial" panose="020B0604020202020204" pitchFamily="34" charset="0"/>
              <a:buChar char="•"/>
              <a:defRPr/>
            </a:pPr>
            <a:r>
              <a:rPr lang="en-US" sz="1200" dirty="0">
                <a:ea typeface="MS PGothic" panose="020B0600070205080204" pitchFamily="34" charset="-128"/>
                <a:cs typeface="Georgia"/>
              </a:rPr>
              <a:t>Environmental groups are preparing to file legal challenges to ACE</a:t>
            </a:r>
          </a:p>
        </p:txBody>
      </p:sp>
      <p:sp>
        <p:nvSpPr>
          <p:cNvPr id="53" name="Oval 52">
            <a:extLst>
              <a:ext uri="{FF2B5EF4-FFF2-40B4-BE49-F238E27FC236}">
                <a16:creationId xmlns:a16="http://schemas.microsoft.com/office/drawing/2014/main" id="{E09849B8-4CDC-694D-B7F9-A2F4E0AB513C}"/>
              </a:ext>
            </a:extLst>
          </p:cNvPr>
          <p:cNvSpPr>
            <a:spLocks noChangeAspect="1"/>
          </p:cNvSpPr>
          <p:nvPr/>
        </p:nvSpPr>
        <p:spPr>
          <a:xfrm>
            <a:off x="8126941" y="2204040"/>
            <a:ext cx="128016" cy="12801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04" y="4940984"/>
            <a:ext cx="804672" cy="804672"/>
          </a:xfrm>
          <a:prstGeom prst="rect">
            <a:avLst/>
          </a:prstGeom>
        </p:spPr>
      </p:pic>
    </p:spTree>
    <p:extLst>
      <p:ext uri="{BB962C8B-B14F-4D97-AF65-F5344CB8AC3E}">
        <p14:creationId xmlns:p14="http://schemas.microsoft.com/office/powerpoint/2010/main" val="191195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C13B88-4473-4CDE-8326-79A8EB613C0A}"/>
              </a:ext>
            </a:extLst>
          </p:cNvPr>
          <p:cNvSpPr>
            <a:spLocks noGrp="1"/>
          </p:cNvSpPr>
          <p:nvPr>
            <p:ph type="sldNum" sz="quarter" idx="12"/>
          </p:nvPr>
        </p:nvSpPr>
        <p:spPr/>
        <p:txBody>
          <a:bodyPr/>
          <a:lstStyle/>
          <a:p>
            <a:fld id="{067398A3-3D67-41EC-B411-1428348954E9}" type="slidenum">
              <a:rPr lang="en-US" smtClean="0"/>
              <a:pPr/>
              <a:t>7</a:t>
            </a:fld>
            <a:endParaRPr lang="en-US" dirty="0"/>
          </a:p>
        </p:txBody>
      </p:sp>
      <p:pic>
        <p:nvPicPr>
          <p:cNvPr id="4" name="Picture 3">
            <a:extLst>
              <a:ext uri="{FF2B5EF4-FFF2-40B4-BE49-F238E27FC236}">
                <a16:creationId xmlns:a16="http://schemas.microsoft.com/office/drawing/2014/main" id="{0E6D952E-08E3-43BC-9C0A-7332573F4381}"/>
              </a:ext>
            </a:extLst>
          </p:cNvPr>
          <p:cNvPicPr>
            <a:picLocks noChangeAspect="1"/>
          </p:cNvPicPr>
          <p:nvPr/>
        </p:nvPicPr>
        <p:blipFill>
          <a:blip r:embed="rId2"/>
          <a:stretch>
            <a:fillRect/>
          </a:stretch>
        </p:blipFill>
        <p:spPr>
          <a:xfrm>
            <a:off x="0" y="839403"/>
            <a:ext cx="8992379" cy="5561397"/>
          </a:xfrm>
          <a:prstGeom prst="rect">
            <a:avLst/>
          </a:prstGeom>
        </p:spPr>
      </p:pic>
    </p:spTree>
    <p:extLst>
      <p:ext uri="{BB962C8B-B14F-4D97-AF65-F5344CB8AC3E}">
        <p14:creationId xmlns:p14="http://schemas.microsoft.com/office/powerpoint/2010/main" val="69659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EFBC90E-502A-A54D-9BAE-6F74229062B0}" type="slidenum">
              <a:rPr lang="en-US" smtClean="0"/>
              <a:pPr/>
              <a:t>8</a:t>
            </a:fld>
            <a:endParaRPr lang="en-US" dirty="0"/>
          </a:p>
        </p:txBody>
      </p:sp>
      <p:sp>
        <p:nvSpPr>
          <p:cNvPr id="12" name="Title 11">
            <a:extLst>
              <a:ext uri="{FF2B5EF4-FFF2-40B4-BE49-F238E27FC236}">
                <a16:creationId xmlns:a16="http://schemas.microsoft.com/office/drawing/2014/main" id="{94265BF9-11EA-CF4F-BAC2-8BC8AE6A797B}"/>
              </a:ext>
            </a:extLst>
          </p:cNvPr>
          <p:cNvSpPr>
            <a:spLocks noGrp="1"/>
          </p:cNvSpPr>
          <p:nvPr>
            <p:ph type="title"/>
          </p:nvPr>
        </p:nvSpPr>
        <p:spPr/>
        <p:txBody>
          <a:bodyPr>
            <a:noAutofit/>
          </a:bodyPr>
          <a:lstStyle/>
          <a:p>
            <a:pPr>
              <a:lnSpc>
                <a:spcPct val="100000"/>
              </a:lnSpc>
              <a:defRPr/>
            </a:pPr>
            <a:r>
              <a:rPr lang="en-US" altLang="en-US" dirty="0"/>
              <a:t>The EPA finalized a rule expanding ethanol sales</a:t>
            </a:r>
          </a:p>
        </p:txBody>
      </p:sp>
      <p:sp>
        <p:nvSpPr>
          <p:cNvPr id="33"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Presentation Center | Slide last updated on: June 28, 2019</a:t>
            </a:r>
          </a:p>
        </p:txBody>
      </p:sp>
      <p:sp>
        <p:nvSpPr>
          <p:cNvPr id="34" name="Text Placeholder 18"/>
          <p:cNvSpPr txBox="1">
            <a:spLocks/>
          </p:cNvSpPr>
          <p:nvPr/>
        </p:nvSpPr>
        <p:spPr bwMode="auto">
          <a:xfrm>
            <a:off x="404807" y="6232771"/>
            <a:ext cx="8247721" cy="13068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600" dirty="0">
                <a:solidFill>
                  <a:schemeClr val="tx1">
                    <a:lumMod val="50000"/>
                    <a:lumOff val="50000"/>
                  </a:schemeClr>
                </a:solidFill>
                <a:latin typeface="Georgia"/>
                <a:cs typeface="Georgia"/>
              </a:rPr>
              <a:t>Sources: EPA, Sen. Chuck Grassley, The Hill.</a:t>
            </a:r>
          </a:p>
        </p:txBody>
      </p:sp>
      <p:sp>
        <p:nvSpPr>
          <p:cNvPr id="20" name="TextBox 19"/>
          <p:cNvSpPr txBox="1"/>
          <p:nvPr/>
        </p:nvSpPr>
        <p:spPr>
          <a:xfrm>
            <a:off x="492126" y="1970165"/>
            <a:ext cx="2548730" cy="276999"/>
          </a:xfrm>
          <a:prstGeom prst="rect">
            <a:avLst/>
          </a:prstGeom>
          <a:noFill/>
        </p:spPr>
        <p:txBody>
          <a:bodyPr wrap="square" rtlCol="0">
            <a:spAutoFit/>
          </a:bodyPr>
          <a:lstStyle/>
          <a:p>
            <a:r>
              <a:rPr lang="en-US" sz="1200" b="1" dirty="0">
                <a:latin typeface="+mj-lt"/>
              </a:rPr>
              <a:t>Proposal:</a:t>
            </a:r>
            <a:endParaRPr lang="en-US" sz="1000" dirty="0">
              <a:solidFill>
                <a:schemeClr val="tx1">
                  <a:lumMod val="50000"/>
                  <a:lumOff val="50000"/>
                </a:schemeClr>
              </a:solidFill>
            </a:endParaRPr>
          </a:p>
        </p:txBody>
      </p:sp>
      <p:sp>
        <p:nvSpPr>
          <p:cNvPr id="21" name="TextBox 20"/>
          <p:cNvSpPr txBox="1"/>
          <p:nvPr/>
        </p:nvSpPr>
        <p:spPr>
          <a:xfrm>
            <a:off x="4528667" y="1970165"/>
            <a:ext cx="2548730" cy="276999"/>
          </a:xfrm>
          <a:prstGeom prst="rect">
            <a:avLst/>
          </a:prstGeom>
          <a:noFill/>
        </p:spPr>
        <p:txBody>
          <a:bodyPr wrap="square" rtlCol="0">
            <a:spAutoFit/>
          </a:bodyPr>
          <a:lstStyle/>
          <a:p>
            <a:r>
              <a:rPr lang="en-US" sz="1200" b="1" dirty="0">
                <a:latin typeface="+mj-lt"/>
              </a:rPr>
              <a:t>Proponents:</a:t>
            </a:r>
            <a:endParaRPr lang="en-US" sz="1000" dirty="0">
              <a:solidFill>
                <a:schemeClr val="tx1">
                  <a:lumMod val="50000"/>
                  <a:lumOff val="50000"/>
                </a:schemeClr>
              </a:solidFill>
            </a:endParaRPr>
          </a:p>
        </p:txBody>
      </p:sp>
      <p:sp>
        <p:nvSpPr>
          <p:cNvPr id="2" name="Rounded Rectangle 1"/>
          <p:cNvSpPr/>
          <p:nvPr/>
        </p:nvSpPr>
        <p:spPr>
          <a:xfrm>
            <a:off x="401619" y="2466291"/>
            <a:ext cx="3616199" cy="104830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4">
            <a:extLst>
              <a:ext uri="{FF2B5EF4-FFF2-40B4-BE49-F238E27FC236}">
                <a16:creationId xmlns:a16="http://schemas.microsoft.com/office/drawing/2014/main" id="{377981A1-C936-0048-8278-3CD4121ED6B5}"/>
              </a:ext>
            </a:extLst>
          </p:cNvPr>
          <p:cNvSpPr>
            <a:spLocks noChangeArrowheads="1"/>
          </p:cNvSpPr>
          <p:nvPr/>
        </p:nvSpPr>
        <p:spPr bwMode="auto">
          <a:xfrm>
            <a:off x="1288473" y="2533348"/>
            <a:ext cx="2729344" cy="55193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pPr>
            <a:r>
              <a:rPr lang="en-US" altLang="en-US" sz="1100" dirty="0"/>
              <a:t>E15 is gasoline blended with up to 15 percent ethanol. It has been restricted during the summer, as studies show burning ethanol in warmer temperatures leads to ozone pollution and smog</a:t>
            </a:r>
          </a:p>
        </p:txBody>
      </p:sp>
      <p:sp>
        <p:nvSpPr>
          <p:cNvPr id="6" name="Oval 5"/>
          <p:cNvSpPr/>
          <p:nvPr/>
        </p:nvSpPr>
        <p:spPr>
          <a:xfrm>
            <a:off x="465707" y="2611105"/>
            <a:ext cx="758678" cy="7586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401619" y="3740621"/>
            <a:ext cx="3616199" cy="1048307"/>
            <a:chOff x="401619" y="3823730"/>
            <a:chExt cx="3616199" cy="1048307"/>
          </a:xfrm>
        </p:grpSpPr>
        <p:sp>
          <p:nvSpPr>
            <p:cNvPr id="24" name="Rounded Rectangle 23"/>
            <p:cNvSpPr/>
            <p:nvPr/>
          </p:nvSpPr>
          <p:spPr>
            <a:xfrm>
              <a:off x="401619" y="3823730"/>
              <a:ext cx="3616199" cy="104830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4">
              <a:extLst>
                <a:ext uri="{FF2B5EF4-FFF2-40B4-BE49-F238E27FC236}">
                  <a16:creationId xmlns:a16="http://schemas.microsoft.com/office/drawing/2014/main" id="{377981A1-C936-0048-8278-3CD4121ED6B5}"/>
                </a:ext>
              </a:extLst>
            </p:cNvPr>
            <p:cNvSpPr>
              <a:spLocks noChangeArrowheads="1"/>
            </p:cNvSpPr>
            <p:nvPr/>
          </p:nvSpPr>
          <p:spPr bwMode="auto">
            <a:xfrm>
              <a:off x="1288473" y="3968544"/>
              <a:ext cx="2729344" cy="638674"/>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pPr>
              <a:r>
                <a:rPr lang="en-US" altLang="en-US" sz="1100" dirty="0"/>
                <a:t>In June 2019, the EPA finalized a regulatory change allowing E15 sellers to use a waiver in the summer, effectively allowing year-round E15 sales</a:t>
              </a:r>
            </a:p>
          </p:txBody>
        </p:sp>
        <p:sp>
          <p:nvSpPr>
            <p:cNvPr id="35" name="Oval 34"/>
            <p:cNvSpPr/>
            <p:nvPr/>
          </p:nvSpPr>
          <p:spPr>
            <a:xfrm>
              <a:off x="465707" y="3968544"/>
              <a:ext cx="758678" cy="7586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401619" y="5014951"/>
            <a:ext cx="3616199" cy="1048307"/>
            <a:chOff x="401619" y="5014951"/>
            <a:chExt cx="3616199" cy="1048307"/>
          </a:xfrm>
        </p:grpSpPr>
        <p:sp>
          <p:nvSpPr>
            <p:cNvPr id="25" name="Rounded Rectangle 24"/>
            <p:cNvSpPr/>
            <p:nvPr/>
          </p:nvSpPr>
          <p:spPr>
            <a:xfrm>
              <a:off x="401619" y="5014951"/>
              <a:ext cx="3616199" cy="104830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4">
              <a:extLst>
                <a:ext uri="{FF2B5EF4-FFF2-40B4-BE49-F238E27FC236}">
                  <a16:creationId xmlns:a16="http://schemas.microsoft.com/office/drawing/2014/main" id="{377981A1-C936-0048-8278-3CD4121ED6B5}"/>
                </a:ext>
              </a:extLst>
            </p:cNvPr>
            <p:cNvSpPr>
              <a:spLocks noChangeArrowheads="1"/>
            </p:cNvSpPr>
            <p:nvPr/>
          </p:nvSpPr>
          <p:spPr bwMode="auto">
            <a:xfrm>
              <a:off x="1288473" y="5152483"/>
              <a:ext cx="2729344" cy="741786"/>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pPr>
              <a:r>
                <a:rPr lang="en-US" altLang="en-US" sz="1100" dirty="0"/>
                <a:t>The rule also included provisions to change the Renewable Identification Number (RIN) system to foster compliance in renewable fuel sales</a:t>
              </a:r>
            </a:p>
          </p:txBody>
        </p:sp>
        <p:sp>
          <p:nvSpPr>
            <p:cNvPr id="36" name="Oval 35"/>
            <p:cNvSpPr/>
            <p:nvPr/>
          </p:nvSpPr>
          <p:spPr>
            <a:xfrm>
              <a:off x="465707" y="5159765"/>
              <a:ext cx="758678" cy="7586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12">
            <a:extLst>
              <a:ext uri="{FF2B5EF4-FFF2-40B4-BE49-F238E27FC236}">
                <a16:creationId xmlns:a16="http://schemas.microsoft.com/office/drawing/2014/main" id="{95A4F887-71B4-6344-8B6A-253D3A1FE3B4}"/>
              </a:ext>
            </a:extLst>
          </p:cNvPr>
          <p:cNvSpPr txBox="1">
            <a:spLocks noChangeArrowheads="1"/>
          </p:cNvSpPr>
          <p:nvPr/>
        </p:nvSpPr>
        <p:spPr bwMode="auto">
          <a:xfrm>
            <a:off x="4780497" y="4752775"/>
            <a:ext cx="3767759" cy="1248926"/>
          </a:xfrm>
          <a:prstGeom prst="roundRect">
            <a:avLst>
              <a:gd name="adj" fmla="val 2351"/>
            </a:avLst>
          </a:prstGeom>
          <a:noFill/>
          <a:ln w="28575">
            <a:solidFill>
              <a:schemeClr val="accent5">
                <a:lumMod val="60000"/>
                <a:lumOff val="40000"/>
              </a:schemeClr>
            </a:solidFill>
            <a:prstDash val="sysDot"/>
          </a:ln>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spcAft>
                <a:spcPts val="100"/>
              </a:spcAft>
              <a:buNone/>
            </a:pPr>
            <a:endParaRPr lang="en-US" sz="1100" b="1" dirty="0"/>
          </a:p>
        </p:txBody>
      </p:sp>
      <p:sp>
        <p:nvSpPr>
          <p:cNvPr id="40" name="Rectangle 11"/>
          <p:cNvSpPr>
            <a:spLocks noChangeArrowheads="1"/>
          </p:cNvSpPr>
          <p:nvPr/>
        </p:nvSpPr>
        <p:spPr bwMode="auto">
          <a:xfrm>
            <a:off x="5042730" y="4974680"/>
            <a:ext cx="3411123"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buNone/>
            </a:pPr>
            <a:r>
              <a:rPr lang="en-US" sz="1100" dirty="0"/>
              <a:t>The administration needs to scrap this anti-consumer policy... Studies have shown that E15 gasoline can damage vehicle engines and fuel systems.”</a:t>
            </a:r>
          </a:p>
        </p:txBody>
      </p:sp>
      <p:sp>
        <p:nvSpPr>
          <p:cNvPr id="41" name="Oval 40"/>
          <p:cNvSpPr/>
          <p:nvPr/>
        </p:nvSpPr>
        <p:spPr bwMode="auto">
          <a:xfrm>
            <a:off x="4539067" y="4532148"/>
            <a:ext cx="482862" cy="501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2" name="TextBox 41"/>
          <p:cNvSpPr txBox="1"/>
          <p:nvPr/>
        </p:nvSpPr>
        <p:spPr>
          <a:xfrm>
            <a:off x="4528666" y="4499548"/>
            <a:ext cx="503664" cy="830997"/>
          </a:xfrm>
          <a:prstGeom prst="rect">
            <a:avLst/>
          </a:prstGeom>
          <a:noFill/>
        </p:spPr>
        <p:txBody>
          <a:bodyPr wrap="none" rtlCol="0">
            <a:spAutoFit/>
          </a:bodyPr>
          <a:lstStyle/>
          <a:p>
            <a:r>
              <a:rPr lang="en-US" sz="4800" b="1" dirty="0">
                <a:solidFill>
                  <a:schemeClr val="bg1"/>
                </a:solidFill>
              </a:rPr>
              <a:t>“</a:t>
            </a:r>
            <a:endParaRPr lang="en-US" sz="1600" b="1" dirty="0">
              <a:solidFill>
                <a:schemeClr val="bg1"/>
              </a:solidFill>
            </a:endParaRPr>
          </a:p>
        </p:txBody>
      </p:sp>
      <p:sp>
        <p:nvSpPr>
          <p:cNvPr id="43" name="TextBox 12"/>
          <p:cNvSpPr txBox="1">
            <a:spLocks noChangeArrowheads="1"/>
          </p:cNvSpPr>
          <p:nvPr/>
        </p:nvSpPr>
        <p:spPr bwMode="auto">
          <a:xfrm>
            <a:off x="5506432" y="5633029"/>
            <a:ext cx="3026503" cy="369332"/>
          </a:xfrm>
          <a:prstGeom prst="rect">
            <a:avLst/>
          </a:prstGeom>
          <a:noFill/>
          <a:ln>
            <a:noFill/>
          </a:ln>
          <a:extLst/>
        </p:spPr>
        <p:txBody>
          <a:bodyPr wrap="squar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r">
              <a:spcBef>
                <a:spcPct val="0"/>
              </a:spcBef>
              <a:buClrTx/>
              <a:buNone/>
              <a:defRPr/>
            </a:pPr>
            <a:r>
              <a:rPr lang="en-US" altLang="en-US" sz="900" b="1" dirty="0">
                <a:solidFill>
                  <a:schemeClr val="accent5"/>
                </a:solidFill>
              </a:rPr>
              <a:t>—Frank Macchiarola, Vice President of American Petroleum Institute</a:t>
            </a:r>
          </a:p>
        </p:txBody>
      </p:sp>
      <p:sp>
        <p:nvSpPr>
          <p:cNvPr id="31" name="TextBox 30"/>
          <p:cNvSpPr txBox="1"/>
          <p:nvPr/>
        </p:nvSpPr>
        <p:spPr>
          <a:xfrm>
            <a:off x="4528667" y="4224955"/>
            <a:ext cx="2548730" cy="276999"/>
          </a:xfrm>
          <a:prstGeom prst="rect">
            <a:avLst/>
          </a:prstGeom>
          <a:noFill/>
        </p:spPr>
        <p:txBody>
          <a:bodyPr wrap="square" rtlCol="0">
            <a:spAutoFit/>
          </a:bodyPr>
          <a:lstStyle/>
          <a:p>
            <a:r>
              <a:rPr lang="en-US" sz="1200" b="1" dirty="0">
                <a:latin typeface="+mj-lt"/>
              </a:rPr>
              <a:t>Opponents:</a:t>
            </a:r>
            <a:endParaRPr lang="en-US" sz="1000" dirty="0">
              <a:solidFill>
                <a:schemeClr val="tx1">
                  <a:lumMod val="50000"/>
                  <a:lumOff val="50000"/>
                </a:schemeClr>
              </a:solidFill>
            </a:endParaRPr>
          </a:p>
        </p:txBody>
      </p:sp>
      <p:sp>
        <p:nvSpPr>
          <p:cNvPr id="32" name="TextBox 12">
            <a:extLst>
              <a:ext uri="{FF2B5EF4-FFF2-40B4-BE49-F238E27FC236}">
                <a16:creationId xmlns:a16="http://schemas.microsoft.com/office/drawing/2014/main" id="{95A4F887-71B4-6344-8B6A-253D3A1FE3B4}"/>
              </a:ext>
            </a:extLst>
          </p:cNvPr>
          <p:cNvSpPr txBox="1">
            <a:spLocks noChangeArrowheads="1"/>
          </p:cNvSpPr>
          <p:nvPr/>
        </p:nvSpPr>
        <p:spPr bwMode="auto">
          <a:xfrm>
            <a:off x="4780498" y="2689775"/>
            <a:ext cx="3767758" cy="1109733"/>
          </a:xfrm>
          <a:prstGeom prst="roundRect">
            <a:avLst>
              <a:gd name="adj" fmla="val 2351"/>
            </a:avLst>
          </a:prstGeom>
          <a:noFill/>
          <a:ln w="28575">
            <a:solidFill>
              <a:schemeClr val="accent5">
                <a:lumMod val="60000"/>
                <a:lumOff val="40000"/>
              </a:schemeClr>
            </a:solidFill>
            <a:prstDash val="sysDot"/>
          </a:ln>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spcAft>
                <a:spcPts val="100"/>
              </a:spcAft>
              <a:buNone/>
            </a:pPr>
            <a:endParaRPr lang="en-US" sz="1100" b="1" dirty="0"/>
          </a:p>
        </p:txBody>
      </p:sp>
      <p:sp>
        <p:nvSpPr>
          <p:cNvPr id="38" name="Rectangle 11"/>
          <p:cNvSpPr>
            <a:spLocks noChangeArrowheads="1"/>
          </p:cNvSpPr>
          <p:nvPr/>
        </p:nvSpPr>
        <p:spPr bwMode="auto">
          <a:xfrm>
            <a:off x="5042731" y="2843959"/>
            <a:ext cx="3411122"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buNone/>
            </a:pPr>
            <a:r>
              <a:rPr lang="en-US" sz="1100" dirty="0"/>
              <a:t>Ending the nonsensical ban on summertime sales of higher blends of ethanol is a no-brainer and a big victory for Iowa, Midwest farmers and the country as whole.”</a:t>
            </a:r>
          </a:p>
        </p:txBody>
      </p:sp>
      <p:sp>
        <p:nvSpPr>
          <p:cNvPr id="44" name="Oval 43"/>
          <p:cNvSpPr/>
          <p:nvPr/>
        </p:nvSpPr>
        <p:spPr bwMode="auto">
          <a:xfrm>
            <a:off x="4539067" y="2469102"/>
            <a:ext cx="482862" cy="501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5" name="TextBox 44"/>
          <p:cNvSpPr txBox="1"/>
          <p:nvPr/>
        </p:nvSpPr>
        <p:spPr>
          <a:xfrm>
            <a:off x="4528666" y="2438407"/>
            <a:ext cx="503664" cy="830997"/>
          </a:xfrm>
          <a:prstGeom prst="rect">
            <a:avLst/>
          </a:prstGeom>
          <a:noFill/>
        </p:spPr>
        <p:txBody>
          <a:bodyPr wrap="none" rtlCol="0">
            <a:spAutoFit/>
          </a:bodyPr>
          <a:lstStyle/>
          <a:p>
            <a:r>
              <a:rPr lang="en-US" sz="4800" b="1" dirty="0">
                <a:solidFill>
                  <a:schemeClr val="bg1"/>
                </a:solidFill>
              </a:rPr>
              <a:t>“</a:t>
            </a:r>
            <a:endParaRPr lang="en-US" sz="1600" b="1" dirty="0">
              <a:solidFill>
                <a:schemeClr val="bg1"/>
              </a:solidFill>
            </a:endParaRPr>
          </a:p>
        </p:txBody>
      </p:sp>
      <p:sp>
        <p:nvSpPr>
          <p:cNvPr id="46" name="TextBox 12"/>
          <p:cNvSpPr txBox="1">
            <a:spLocks noChangeArrowheads="1"/>
          </p:cNvSpPr>
          <p:nvPr/>
        </p:nvSpPr>
        <p:spPr bwMode="auto">
          <a:xfrm>
            <a:off x="5506432" y="3479314"/>
            <a:ext cx="3013457" cy="230832"/>
          </a:xfrm>
          <a:prstGeom prst="rect">
            <a:avLst/>
          </a:prstGeom>
          <a:noFill/>
          <a:ln>
            <a:noFill/>
          </a:ln>
          <a:extLst/>
        </p:spPr>
        <p:txBody>
          <a:bodyPr wrap="squar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r">
              <a:spcBef>
                <a:spcPct val="0"/>
              </a:spcBef>
              <a:buClrTx/>
              <a:buNone/>
              <a:defRPr/>
            </a:pPr>
            <a:r>
              <a:rPr lang="en-US" altLang="en-US" sz="900" b="1" dirty="0">
                <a:solidFill>
                  <a:schemeClr val="accent5"/>
                </a:solidFill>
                <a:latin typeface="+mj-lt"/>
              </a:rPr>
              <a:t>—</a:t>
            </a:r>
            <a:r>
              <a:rPr lang="en-US" altLang="en-US" sz="900" b="1" dirty="0">
                <a:solidFill>
                  <a:schemeClr val="accent5"/>
                </a:solidFill>
              </a:rPr>
              <a:t>Sen. Chuck Grassley (R-IA)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166" y="4043766"/>
            <a:ext cx="459759" cy="4597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610" y="2697008"/>
            <a:ext cx="586872" cy="58687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73" y="5310442"/>
            <a:ext cx="472019" cy="472019"/>
          </a:xfrm>
          <a:prstGeom prst="rect">
            <a:avLst/>
          </a:prstGeom>
        </p:spPr>
      </p:pic>
      <p:sp>
        <p:nvSpPr>
          <p:cNvPr id="37"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01620" y="1413827"/>
            <a:ext cx="8250908" cy="392141"/>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E15 will now be sold year-round</a:t>
            </a:r>
          </a:p>
        </p:txBody>
      </p:sp>
    </p:spTree>
    <p:extLst>
      <p:ext uri="{BB962C8B-B14F-4D97-AF65-F5344CB8AC3E}">
        <p14:creationId xmlns:p14="http://schemas.microsoft.com/office/powerpoint/2010/main" val="375066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EFBC90E-502A-A54D-9BAE-6F74229062B0}" type="slidenum">
              <a:rPr lang="en-US" smtClean="0"/>
              <a:pPr/>
              <a:t>9</a:t>
            </a:fld>
            <a:endParaRPr lang="en-US" dirty="0"/>
          </a:p>
        </p:txBody>
      </p:sp>
      <p:sp>
        <p:nvSpPr>
          <p:cNvPr id="12" name="Title 11">
            <a:extLst>
              <a:ext uri="{FF2B5EF4-FFF2-40B4-BE49-F238E27FC236}">
                <a16:creationId xmlns:a16="http://schemas.microsoft.com/office/drawing/2014/main" id="{94265BF9-11EA-CF4F-BAC2-8BC8AE6A797B}"/>
              </a:ext>
            </a:extLst>
          </p:cNvPr>
          <p:cNvSpPr>
            <a:spLocks noGrp="1"/>
          </p:cNvSpPr>
          <p:nvPr>
            <p:ph type="title"/>
          </p:nvPr>
        </p:nvSpPr>
        <p:spPr/>
        <p:txBody>
          <a:bodyPr>
            <a:noAutofit/>
          </a:bodyPr>
          <a:lstStyle/>
          <a:p>
            <a:pPr>
              <a:lnSpc>
                <a:spcPct val="100000"/>
              </a:lnSpc>
              <a:defRPr/>
            </a:pPr>
            <a:r>
              <a:rPr lang="en-US" dirty="0"/>
              <a:t>US-Iran relations have impacted the global oil market</a:t>
            </a:r>
            <a:endParaRPr lang="en-US" altLang="en-US" dirty="0"/>
          </a:p>
        </p:txBody>
      </p:sp>
      <p:sp>
        <p:nvSpPr>
          <p:cNvPr id="33"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Presentation Center | Slide last updated on: June 28, 2019 </a:t>
            </a:r>
          </a:p>
        </p:txBody>
      </p:sp>
      <p:sp>
        <p:nvSpPr>
          <p:cNvPr id="34" name="Text Placeholder 18"/>
          <p:cNvSpPr txBox="1">
            <a:spLocks/>
          </p:cNvSpPr>
          <p:nvPr/>
        </p:nvSpPr>
        <p:spPr bwMode="auto">
          <a:xfrm>
            <a:off x="401619" y="6197983"/>
            <a:ext cx="8247721" cy="296542"/>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cs typeface="Georgia"/>
              </a:rPr>
              <a:t>Sources: Twitter, AP, BBC News, Reuters, CNBC, Arms Control Association, White House, The New York Times.  </a:t>
            </a:r>
          </a:p>
        </p:txBody>
      </p:sp>
      <p:sp>
        <p:nvSpPr>
          <p:cNvPr id="20" name="TextBox 19"/>
          <p:cNvSpPr txBox="1"/>
          <p:nvPr/>
        </p:nvSpPr>
        <p:spPr>
          <a:xfrm>
            <a:off x="492126" y="1970165"/>
            <a:ext cx="2548730" cy="276999"/>
          </a:xfrm>
          <a:prstGeom prst="rect">
            <a:avLst/>
          </a:prstGeom>
          <a:noFill/>
        </p:spPr>
        <p:txBody>
          <a:bodyPr wrap="square" rtlCol="0">
            <a:spAutoFit/>
          </a:bodyPr>
          <a:lstStyle/>
          <a:p>
            <a:r>
              <a:rPr lang="en-US" sz="1200" b="1" dirty="0">
                <a:latin typeface="+mj-lt"/>
              </a:rPr>
              <a:t>Actions:</a:t>
            </a:r>
            <a:endParaRPr lang="en-US" sz="1000" dirty="0">
              <a:solidFill>
                <a:schemeClr val="tx1">
                  <a:lumMod val="50000"/>
                  <a:lumOff val="50000"/>
                </a:schemeClr>
              </a:solidFill>
            </a:endParaRPr>
          </a:p>
        </p:txBody>
      </p:sp>
      <p:sp>
        <p:nvSpPr>
          <p:cNvPr id="21" name="TextBox 20"/>
          <p:cNvSpPr txBox="1"/>
          <p:nvPr/>
        </p:nvSpPr>
        <p:spPr>
          <a:xfrm>
            <a:off x="4528667" y="1970165"/>
            <a:ext cx="2548730" cy="276999"/>
          </a:xfrm>
          <a:prstGeom prst="rect">
            <a:avLst/>
          </a:prstGeom>
          <a:noFill/>
        </p:spPr>
        <p:txBody>
          <a:bodyPr wrap="square" rtlCol="0">
            <a:spAutoFit/>
          </a:bodyPr>
          <a:lstStyle/>
          <a:p>
            <a:r>
              <a:rPr lang="en-US" sz="1200" b="1" dirty="0">
                <a:latin typeface="+mj-lt"/>
              </a:rPr>
              <a:t>Proponents:</a:t>
            </a:r>
            <a:endParaRPr lang="en-US" sz="1000" dirty="0">
              <a:solidFill>
                <a:schemeClr val="tx1">
                  <a:lumMod val="50000"/>
                  <a:lumOff val="50000"/>
                </a:schemeClr>
              </a:solidFill>
            </a:endParaRPr>
          </a:p>
        </p:txBody>
      </p:sp>
      <p:sp>
        <p:nvSpPr>
          <p:cNvPr id="2" name="Rounded Rectangle 1"/>
          <p:cNvSpPr/>
          <p:nvPr/>
        </p:nvSpPr>
        <p:spPr>
          <a:xfrm>
            <a:off x="401619" y="2466290"/>
            <a:ext cx="3616199" cy="10972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4">
            <a:extLst>
              <a:ext uri="{FF2B5EF4-FFF2-40B4-BE49-F238E27FC236}">
                <a16:creationId xmlns:a16="http://schemas.microsoft.com/office/drawing/2014/main" id="{377981A1-C936-0048-8278-3CD4121ED6B5}"/>
              </a:ext>
            </a:extLst>
          </p:cNvPr>
          <p:cNvSpPr>
            <a:spLocks noChangeArrowheads="1"/>
          </p:cNvSpPr>
          <p:nvPr/>
        </p:nvSpPr>
        <p:spPr bwMode="auto">
          <a:xfrm>
            <a:off x="1288473" y="2486778"/>
            <a:ext cx="2729344" cy="1069848"/>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r>
              <a:rPr lang="en-US" altLang="en-US" sz="1050" dirty="0"/>
              <a:t>In April 2019, the US announced it would allow sanctions waivers against Iran to expire</a:t>
            </a:r>
          </a:p>
          <a:p>
            <a:pPr marL="171450" indent="-171450">
              <a:lnSpc>
                <a:spcPct val="100000"/>
              </a:lnSpc>
              <a:spcBef>
                <a:spcPct val="0"/>
              </a:spcBef>
              <a:defRPr/>
            </a:pPr>
            <a:r>
              <a:rPr lang="en-US" altLang="en-US" sz="1050" dirty="0"/>
              <a:t>Sanctions threaten the energy supply of China, Japan, South Korea, Turkey, and India, which rely heavily on Iranian oil</a:t>
            </a:r>
          </a:p>
        </p:txBody>
      </p:sp>
      <p:sp>
        <p:nvSpPr>
          <p:cNvPr id="39" name="TextBox 12">
            <a:extLst>
              <a:ext uri="{FF2B5EF4-FFF2-40B4-BE49-F238E27FC236}">
                <a16:creationId xmlns:a16="http://schemas.microsoft.com/office/drawing/2014/main" id="{95A4F887-71B4-6344-8B6A-253D3A1FE3B4}"/>
              </a:ext>
            </a:extLst>
          </p:cNvPr>
          <p:cNvSpPr txBox="1">
            <a:spLocks noChangeArrowheads="1"/>
          </p:cNvSpPr>
          <p:nvPr/>
        </p:nvSpPr>
        <p:spPr bwMode="auto">
          <a:xfrm>
            <a:off x="4780497" y="4733797"/>
            <a:ext cx="3767759" cy="1267904"/>
          </a:xfrm>
          <a:prstGeom prst="roundRect">
            <a:avLst>
              <a:gd name="adj" fmla="val 2351"/>
            </a:avLst>
          </a:prstGeom>
          <a:noFill/>
          <a:ln w="28575">
            <a:solidFill>
              <a:schemeClr val="accent5">
                <a:lumMod val="60000"/>
                <a:lumOff val="40000"/>
              </a:schemeClr>
            </a:solidFill>
            <a:prstDash val="sysDot"/>
          </a:ln>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spcAft>
                <a:spcPts val="100"/>
              </a:spcAft>
              <a:buNone/>
            </a:pPr>
            <a:endParaRPr lang="en-US" sz="1100" b="1" dirty="0"/>
          </a:p>
        </p:txBody>
      </p:sp>
      <p:sp>
        <p:nvSpPr>
          <p:cNvPr id="40" name="Rectangle 11"/>
          <p:cNvSpPr>
            <a:spLocks noChangeArrowheads="1"/>
          </p:cNvSpPr>
          <p:nvPr/>
        </p:nvSpPr>
        <p:spPr bwMode="auto">
          <a:xfrm>
            <a:off x="5042731" y="4847453"/>
            <a:ext cx="3411123"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buNone/>
            </a:pPr>
            <a:r>
              <a:rPr lang="en-US" sz="1100" dirty="0"/>
              <a:t>War with Iran…would have devastating consequences for the region and the world.”</a:t>
            </a:r>
          </a:p>
        </p:txBody>
      </p:sp>
      <p:sp>
        <p:nvSpPr>
          <p:cNvPr id="41" name="Oval 40"/>
          <p:cNvSpPr/>
          <p:nvPr/>
        </p:nvSpPr>
        <p:spPr bwMode="auto">
          <a:xfrm>
            <a:off x="4539067" y="4502331"/>
            <a:ext cx="482862" cy="501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2" name="TextBox 41"/>
          <p:cNvSpPr txBox="1"/>
          <p:nvPr/>
        </p:nvSpPr>
        <p:spPr>
          <a:xfrm>
            <a:off x="4528666" y="4469731"/>
            <a:ext cx="503664" cy="830997"/>
          </a:xfrm>
          <a:prstGeom prst="rect">
            <a:avLst/>
          </a:prstGeom>
          <a:noFill/>
        </p:spPr>
        <p:txBody>
          <a:bodyPr wrap="none" rtlCol="0">
            <a:spAutoFit/>
          </a:bodyPr>
          <a:lstStyle/>
          <a:p>
            <a:r>
              <a:rPr lang="en-US" sz="4800" b="1" dirty="0">
                <a:solidFill>
                  <a:schemeClr val="bg1"/>
                </a:solidFill>
              </a:rPr>
              <a:t>“</a:t>
            </a:r>
            <a:endParaRPr lang="en-US" sz="1600" b="1" dirty="0">
              <a:solidFill>
                <a:schemeClr val="bg1"/>
              </a:solidFill>
            </a:endParaRPr>
          </a:p>
        </p:txBody>
      </p:sp>
      <p:sp>
        <p:nvSpPr>
          <p:cNvPr id="43" name="TextBox 12"/>
          <p:cNvSpPr txBox="1">
            <a:spLocks noChangeArrowheads="1"/>
          </p:cNvSpPr>
          <p:nvPr/>
        </p:nvSpPr>
        <p:spPr bwMode="auto">
          <a:xfrm>
            <a:off x="5219354" y="5619668"/>
            <a:ext cx="3300535" cy="230832"/>
          </a:xfrm>
          <a:prstGeom prst="rect">
            <a:avLst/>
          </a:prstGeom>
          <a:noFill/>
          <a:ln>
            <a:noFill/>
          </a:ln>
          <a:extLst/>
        </p:spPr>
        <p:txBody>
          <a:bodyPr wrap="squar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r">
              <a:spcBef>
                <a:spcPct val="0"/>
              </a:spcBef>
              <a:buClrTx/>
              <a:buNone/>
              <a:defRPr/>
            </a:pPr>
            <a:r>
              <a:rPr lang="en-US" altLang="en-US" sz="900" b="1" dirty="0">
                <a:solidFill>
                  <a:schemeClr val="accent5"/>
                </a:solidFill>
              </a:rPr>
              <a:t>— Sen. Elizabeth Warren (D-MA), via Twitter</a:t>
            </a:r>
          </a:p>
        </p:txBody>
      </p:sp>
      <p:sp>
        <p:nvSpPr>
          <p:cNvPr id="31" name="TextBox 30"/>
          <p:cNvSpPr txBox="1"/>
          <p:nvPr/>
        </p:nvSpPr>
        <p:spPr>
          <a:xfrm>
            <a:off x="4528667" y="4224955"/>
            <a:ext cx="2548730" cy="276999"/>
          </a:xfrm>
          <a:prstGeom prst="rect">
            <a:avLst/>
          </a:prstGeom>
          <a:noFill/>
        </p:spPr>
        <p:txBody>
          <a:bodyPr wrap="square" rtlCol="0">
            <a:spAutoFit/>
          </a:bodyPr>
          <a:lstStyle/>
          <a:p>
            <a:r>
              <a:rPr lang="en-US" sz="1200" b="1" dirty="0">
                <a:latin typeface="+mj-lt"/>
              </a:rPr>
              <a:t>Opponents:</a:t>
            </a:r>
            <a:endParaRPr lang="en-US" sz="1000" dirty="0">
              <a:solidFill>
                <a:schemeClr val="tx1">
                  <a:lumMod val="50000"/>
                  <a:lumOff val="50000"/>
                </a:schemeClr>
              </a:solidFill>
            </a:endParaRPr>
          </a:p>
        </p:txBody>
      </p:sp>
      <p:sp>
        <p:nvSpPr>
          <p:cNvPr id="32" name="TextBox 12">
            <a:extLst>
              <a:ext uri="{FF2B5EF4-FFF2-40B4-BE49-F238E27FC236}">
                <a16:creationId xmlns:a16="http://schemas.microsoft.com/office/drawing/2014/main" id="{95A4F887-71B4-6344-8B6A-253D3A1FE3B4}"/>
              </a:ext>
            </a:extLst>
          </p:cNvPr>
          <p:cNvSpPr txBox="1">
            <a:spLocks noChangeArrowheads="1"/>
          </p:cNvSpPr>
          <p:nvPr/>
        </p:nvSpPr>
        <p:spPr bwMode="auto">
          <a:xfrm>
            <a:off x="4780498" y="2689775"/>
            <a:ext cx="3767758" cy="1398440"/>
          </a:xfrm>
          <a:prstGeom prst="roundRect">
            <a:avLst>
              <a:gd name="adj" fmla="val 2351"/>
            </a:avLst>
          </a:prstGeom>
          <a:noFill/>
          <a:ln w="28575">
            <a:solidFill>
              <a:schemeClr val="accent5">
                <a:lumMod val="60000"/>
                <a:lumOff val="40000"/>
              </a:schemeClr>
            </a:solidFill>
            <a:prstDash val="sysDot"/>
          </a:ln>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spcAft>
                <a:spcPts val="100"/>
              </a:spcAft>
              <a:buNone/>
            </a:pPr>
            <a:endParaRPr lang="en-US" sz="1100" b="1" dirty="0"/>
          </a:p>
        </p:txBody>
      </p:sp>
      <p:sp>
        <p:nvSpPr>
          <p:cNvPr id="38" name="Rectangle 11"/>
          <p:cNvSpPr>
            <a:spLocks noChangeArrowheads="1"/>
          </p:cNvSpPr>
          <p:nvPr/>
        </p:nvSpPr>
        <p:spPr bwMode="auto">
          <a:xfrm>
            <a:off x="5042731" y="2759872"/>
            <a:ext cx="3411122" cy="854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buNone/>
            </a:pPr>
            <a:r>
              <a:rPr lang="en-US" sz="1100" dirty="0"/>
              <a:t>Taken as a whole, these unprovoked attacks present a clear threat to international peace and security, a blatant assault on the freedom of navigation and an unacceptable campaign of escalating tension by Iran.”</a:t>
            </a:r>
          </a:p>
        </p:txBody>
      </p:sp>
      <p:sp>
        <p:nvSpPr>
          <p:cNvPr id="44" name="Oval 43"/>
          <p:cNvSpPr/>
          <p:nvPr/>
        </p:nvSpPr>
        <p:spPr bwMode="auto">
          <a:xfrm>
            <a:off x="4539067" y="2469102"/>
            <a:ext cx="482862" cy="501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5" name="TextBox 44"/>
          <p:cNvSpPr txBox="1"/>
          <p:nvPr/>
        </p:nvSpPr>
        <p:spPr>
          <a:xfrm>
            <a:off x="4528666" y="2438407"/>
            <a:ext cx="503664" cy="830997"/>
          </a:xfrm>
          <a:prstGeom prst="rect">
            <a:avLst/>
          </a:prstGeom>
          <a:noFill/>
        </p:spPr>
        <p:txBody>
          <a:bodyPr wrap="none" rtlCol="0">
            <a:spAutoFit/>
          </a:bodyPr>
          <a:lstStyle/>
          <a:p>
            <a:r>
              <a:rPr lang="en-US" sz="4800" b="1" dirty="0">
                <a:solidFill>
                  <a:schemeClr val="bg1"/>
                </a:solidFill>
              </a:rPr>
              <a:t>“</a:t>
            </a:r>
            <a:endParaRPr lang="en-US" sz="1600" b="1" dirty="0">
              <a:solidFill>
                <a:schemeClr val="bg1"/>
              </a:solidFill>
            </a:endParaRPr>
          </a:p>
        </p:txBody>
      </p:sp>
      <p:sp>
        <p:nvSpPr>
          <p:cNvPr id="46" name="TextBox 12"/>
          <p:cNvSpPr txBox="1">
            <a:spLocks noChangeArrowheads="1"/>
          </p:cNvSpPr>
          <p:nvPr/>
        </p:nvSpPr>
        <p:spPr bwMode="auto">
          <a:xfrm>
            <a:off x="5506432" y="3678096"/>
            <a:ext cx="3013457" cy="230832"/>
          </a:xfrm>
          <a:prstGeom prst="rect">
            <a:avLst/>
          </a:prstGeom>
          <a:noFill/>
          <a:ln>
            <a:noFill/>
          </a:ln>
          <a:extLst/>
        </p:spPr>
        <p:txBody>
          <a:bodyPr wrap="squar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r">
              <a:spcBef>
                <a:spcPct val="0"/>
              </a:spcBef>
              <a:buClrTx/>
              <a:buNone/>
              <a:defRPr/>
            </a:pPr>
            <a:r>
              <a:rPr lang="en-US" altLang="en-US" sz="900" b="1" dirty="0">
                <a:solidFill>
                  <a:schemeClr val="accent5"/>
                </a:solidFill>
              </a:rPr>
              <a:t>— Secretary of State Mike Pompeo</a:t>
            </a:r>
          </a:p>
        </p:txBody>
      </p:sp>
      <p:sp>
        <p:nvSpPr>
          <p:cNvPr id="37"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01620" y="1413827"/>
            <a:ext cx="8250908" cy="392141"/>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The US allowing sanctions waivers to expire could escalate bilateral tensions and threaten the oil supply of several countries</a:t>
            </a:r>
          </a:p>
        </p:txBody>
      </p:sp>
      <p:sp>
        <p:nvSpPr>
          <p:cNvPr id="51" name="Rounded Rectangle 50"/>
          <p:cNvSpPr/>
          <p:nvPr/>
        </p:nvSpPr>
        <p:spPr>
          <a:xfrm>
            <a:off x="401619" y="4851693"/>
            <a:ext cx="3616199" cy="10972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14">
            <a:extLst>
              <a:ext uri="{FF2B5EF4-FFF2-40B4-BE49-F238E27FC236}">
                <a16:creationId xmlns:a16="http://schemas.microsoft.com/office/drawing/2014/main" id="{377981A1-C936-0048-8278-3CD4121ED6B5}"/>
              </a:ext>
            </a:extLst>
          </p:cNvPr>
          <p:cNvSpPr>
            <a:spLocks noChangeArrowheads="1"/>
          </p:cNvSpPr>
          <p:nvPr/>
        </p:nvSpPr>
        <p:spPr bwMode="auto">
          <a:xfrm>
            <a:off x="1278072" y="4919806"/>
            <a:ext cx="2729344" cy="939594"/>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7800" indent="-177800" defTabSz="914400">
              <a:lnSpc>
                <a:spcPct val="100000"/>
              </a:lnSpc>
              <a:spcBef>
                <a:spcPts val="0"/>
              </a:spcBef>
              <a:spcAft>
                <a:spcPts val="400"/>
              </a:spcAft>
              <a:defRPr/>
            </a:pPr>
            <a:r>
              <a:rPr lang="en-US" altLang="en-US" sz="1050" dirty="0"/>
              <a:t>As a result of these developments, Iran could close the Strait of Hormuz, a major oil transport channel</a:t>
            </a:r>
          </a:p>
          <a:p>
            <a:pPr marL="177800" indent="-177800" defTabSz="914400">
              <a:lnSpc>
                <a:spcPct val="100000"/>
              </a:lnSpc>
              <a:spcBef>
                <a:spcPts val="0"/>
              </a:spcBef>
              <a:spcAft>
                <a:spcPts val="400"/>
              </a:spcAft>
              <a:defRPr/>
            </a:pPr>
            <a:r>
              <a:rPr lang="en-US" altLang="en-US" sz="1050" dirty="0"/>
              <a:t>This could result in war with the US and its allies</a:t>
            </a:r>
          </a:p>
        </p:txBody>
      </p:sp>
      <p:sp>
        <p:nvSpPr>
          <p:cNvPr id="58" name="Rounded Rectangle 57"/>
          <p:cNvSpPr/>
          <p:nvPr/>
        </p:nvSpPr>
        <p:spPr>
          <a:xfrm>
            <a:off x="401619" y="3661756"/>
            <a:ext cx="3616199" cy="10972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4">
            <a:extLst>
              <a:ext uri="{FF2B5EF4-FFF2-40B4-BE49-F238E27FC236}">
                <a16:creationId xmlns:a16="http://schemas.microsoft.com/office/drawing/2014/main" id="{377981A1-C936-0048-8278-3CD4121ED6B5}"/>
              </a:ext>
            </a:extLst>
          </p:cNvPr>
          <p:cNvSpPr>
            <a:spLocks noChangeArrowheads="1"/>
          </p:cNvSpPr>
          <p:nvPr/>
        </p:nvSpPr>
        <p:spPr bwMode="auto">
          <a:xfrm>
            <a:off x="1288473" y="3751838"/>
            <a:ext cx="2729344" cy="860502"/>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7800" indent="-177800" defTabSz="914400">
              <a:lnSpc>
                <a:spcPct val="100000"/>
              </a:lnSpc>
              <a:spcBef>
                <a:spcPts val="0"/>
              </a:spcBef>
              <a:spcAft>
                <a:spcPts val="400"/>
              </a:spcAft>
              <a:defRPr/>
            </a:pPr>
            <a:r>
              <a:rPr lang="en-US" sz="1050" kern="0" dirty="0">
                <a:solidFill>
                  <a:srgbClr val="000000"/>
                </a:solidFill>
              </a:rPr>
              <a:t>Oil tankers have been attacked in the Persian Gulf and Gulf of Oman</a:t>
            </a:r>
          </a:p>
          <a:p>
            <a:pPr marL="177800" indent="-177800" defTabSz="914400">
              <a:lnSpc>
                <a:spcPct val="100000"/>
              </a:lnSpc>
              <a:spcBef>
                <a:spcPts val="0"/>
              </a:spcBef>
              <a:spcAft>
                <a:spcPts val="400"/>
              </a:spcAft>
              <a:defRPr/>
            </a:pPr>
            <a:r>
              <a:rPr lang="en-US" sz="1050" kern="0" dirty="0">
                <a:solidFill>
                  <a:srgbClr val="000000"/>
                </a:solidFill>
              </a:rPr>
              <a:t>American officials claim Iran is responsible and Pres. Trump has declared emergency in Iran</a:t>
            </a:r>
          </a:p>
          <a:p>
            <a:pPr marL="177800" lvl="0" indent="-177800" defTabSz="914400">
              <a:lnSpc>
                <a:spcPct val="100000"/>
              </a:lnSpc>
              <a:spcBef>
                <a:spcPts val="0"/>
              </a:spcBef>
              <a:spcAft>
                <a:spcPts val="400"/>
              </a:spcAft>
              <a:defRPr/>
            </a:pPr>
            <a:endParaRPr lang="en-US" sz="1050" kern="0" dirty="0">
              <a:solidFill>
                <a:srgbClr val="000000"/>
              </a:solidFill>
            </a:endParaRPr>
          </a:p>
          <a:p>
            <a:pPr marL="171450" indent="-171450">
              <a:lnSpc>
                <a:spcPct val="100000"/>
              </a:lnSpc>
              <a:spcBef>
                <a:spcPct val="0"/>
              </a:spcBef>
            </a:pPr>
            <a:endParaRPr lang="en-US" altLang="en-US" sz="1050" dirty="0"/>
          </a:p>
        </p:txBody>
      </p:sp>
      <p:sp>
        <p:nvSpPr>
          <p:cNvPr id="60" name="Oval 59"/>
          <p:cNvSpPr>
            <a:spLocks noChangeAspect="1"/>
          </p:cNvSpPr>
          <p:nvPr/>
        </p:nvSpPr>
        <p:spPr>
          <a:xfrm>
            <a:off x="465789" y="2619241"/>
            <a:ext cx="822683" cy="822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46" y="2719620"/>
            <a:ext cx="617367" cy="61736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89" y="3813050"/>
            <a:ext cx="822960" cy="8229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57" y="4987836"/>
            <a:ext cx="822960" cy="822960"/>
          </a:xfrm>
          <a:prstGeom prst="rect">
            <a:avLst/>
          </a:prstGeom>
        </p:spPr>
      </p:pic>
    </p:spTree>
    <p:extLst>
      <p:ext uri="{BB962C8B-B14F-4D97-AF65-F5344CB8AC3E}">
        <p14:creationId xmlns:p14="http://schemas.microsoft.com/office/powerpoint/2010/main" val="3562974812"/>
      </p:ext>
    </p:extLst>
  </p:cSld>
  <p:clrMapOvr>
    <a:masterClrMapping/>
  </p:clrMapOvr>
</p:sld>
</file>

<file path=ppt/theme/theme1.xml><?xml version="1.0" encoding="utf-8"?>
<a:theme xmlns:a="http://schemas.openxmlformats.org/drawingml/2006/main" name="Office Theme">
  <a:themeElements>
    <a:clrScheme name="edited nov3">
      <a:dk1>
        <a:srgbClr val="FFFFFF"/>
      </a:dk1>
      <a:lt1>
        <a:srgbClr val="000000"/>
      </a:lt1>
      <a:dk2>
        <a:srgbClr val="888888"/>
      </a:dk2>
      <a:lt2>
        <a:srgbClr val="CE6C00"/>
      </a:lt2>
      <a:accent1>
        <a:srgbClr val="8B724A"/>
      </a:accent1>
      <a:accent2>
        <a:srgbClr val="55527A"/>
      </a:accent2>
      <a:accent3>
        <a:srgbClr val="477367"/>
      </a:accent3>
      <a:accent4>
        <a:srgbClr val="734761"/>
      </a:accent4>
      <a:accent5>
        <a:srgbClr val="769DA3"/>
      </a:accent5>
      <a:accent6>
        <a:srgbClr val="8A806E"/>
      </a:accent6>
      <a:hlink>
        <a:srgbClr val="8A714A"/>
      </a:hlink>
      <a:folHlink>
        <a:srgbClr val="B0966B"/>
      </a:folHlink>
    </a:clrScheme>
    <a:fontScheme name="Custom 2">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3530</Words>
  <Application>Microsoft Office PowerPoint</Application>
  <PresentationFormat>On-screen Show (4:3)</PresentationFormat>
  <Paragraphs>354</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Gill Sans MT</vt:lpstr>
      <vt:lpstr>Verdana</vt:lpstr>
      <vt:lpstr>Office Theme</vt:lpstr>
      <vt:lpstr>PowerPoint Presentation</vt:lpstr>
      <vt:lpstr>PowerPoint Presentation</vt:lpstr>
      <vt:lpstr>Q2 issue area review: Energy</vt:lpstr>
      <vt:lpstr>Roadmap</vt:lpstr>
      <vt:lpstr>Roadmap</vt:lpstr>
      <vt:lpstr>Recent US climate policy has centered around the Clean Power Plan and Affordable Clean Energy rule</vt:lpstr>
      <vt:lpstr>PowerPoint Presentation</vt:lpstr>
      <vt:lpstr>The EPA finalized a rule expanding ethanol sales</vt:lpstr>
      <vt:lpstr>US-Iran relations have impacted the global oil market</vt:lpstr>
      <vt:lpstr>Timeline of the Trump administration’s Iran policy (May 2018-June 2019)</vt:lpstr>
      <vt:lpstr>Iran sanctions waivers expired on May 2, 2019</vt:lpstr>
      <vt:lpstr>PowerPoint Presentation</vt:lpstr>
      <vt:lpstr>PowerPoint Presentation</vt:lpstr>
      <vt:lpstr>Roadmap</vt:lpstr>
      <vt:lpstr>PowerPoint Presentation</vt:lpstr>
      <vt:lpstr>Roadmap</vt:lpstr>
      <vt:lpstr>Potential 2019 actions by the administration and Congress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Krislyn Smithson</dc:creator>
  <cp:lastModifiedBy>Krislyn Smithson</cp:lastModifiedBy>
  <cp:revision>10</cp:revision>
  <dcterms:created xsi:type="dcterms:W3CDTF">2019-08-27T21:47:19Z</dcterms:created>
  <dcterms:modified xsi:type="dcterms:W3CDTF">2019-08-28T17:31:25Z</dcterms:modified>
</cp:coreProperties>
</file>